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48" r:id="rId1"/>
  </p:sldMasterIdLst>
  <p:notesMasterIdLst>
    <p:notesMasterId r:id="rId37"/>
  </p:notesMasterIdLst>
  <p:handoutMasterIdLst>
    <p:handoutMasterId r:id="rId38"/>
  </p:handoutMasterIdLst>
  <p:sldIdLst>
    <p:sldId id="256" r:id="rId2"/>
    <p:sldId id="266" r:id="rId3"/>
    <p:sldId id="346" r:id="rId4"/>
    <p:sldId id="381" r:id="rId5"/>
    <p:sldId id="336" r:id="rId6"/>
    <p:sldId id="335" r:id="rId7"/>
    <p:sldId id="337" r:id="rId8"/>
    <p:sldId id="340" r:id="rId9"/>
    <p:sldId id="342" r:id="rId10"/>
    <p:sldId id="341" r:id="rId11"/>
    <p:sldId id="345" r:id="rId12"/>
    <p:sldId id="333" r:id="rId13"/>
    <p:sldId id="347" r:id="rId14"/>
    <p:sldId id="366" r:id="rId15"/>
    <p:sldId id="334" r:id="rId16"/>
    <p:sldId id="363" r:id="rId17"/>
    <p:sldId id="369" r:id="rId18"/>
    <p:sldId id="349" r:id="rId19"/>
    <p:sldId id="350" r:id="rId20"/>
    <p:sldId id="355" r:id="rId21"/>
    <p:sldId id="356" r:id="rId22"/>
    <p:sldId id="357" r:id="rId23"/>
    <p:sldId id="371" r:id="rId24"/>
    <p:sldId id="358" r:id="rId25"/>
    <p:sldId id="360" r:id="rId26"/>
    <p:sldId id="353" r:id="rId27"/>
    <p:sldId id="361" r:id="rId28"/>
    <p:sldId id="354" r:id="rId29"/>
    <p:sldId id="378" r:id="rId30"/>
    <p:sldId id="379" r:id="rId31"/>
    <p:sldId id="380" r:id="rId32"/>
    <p:sldId id="382" r:id="rId33"/>
    <p:sldId id="376" r:id="rId34"/>
    <p:sldId id="375" r:id="rId35"/>
    <p:sldId id="377" r:id="rId36"/>
  </p:sldIdLst>
  <p:sldSz cx="12188825" cy="6858000"/>
  <p:notesSz cx="7010400" cy="9296400"/>
  <p:custDataLst>
    <p:tags r:id="rId39"/>
  </p:custDataLst>
  <p:defaultTextStyle>
    <a:defPPr>
      <a:defRPr lang="en-US"/>
    </a:defPPr>
    <a:lvl1pPr algn="l" rtl="0" fontAlgn="base">
      <a:spcBef>
        <a:spcPct val="0"/>
      </a:spcBef>
      <a:spcAft>
        <a:spcPct val="0"/>
      </a:spcAft>
      <a:defRPr u="sng" kern="1200">
        <a:solidFill>
          <a:schemeClr val="tx1"/>
        </a:solidFill>
        <a:latin typeface="Arial" charset="0"/>
        <a:ea typeface="ＭＳ Ｐゴシック" charset="0"/>
        <a:cs typeface="+mn-cs"/>
      </a:defRPr>
    </a:lvl1pPr>
    <a:lvl2pPr marL="457200" algn="l" rtl="0" fontAlgn="base">
      <a:spcBef>
        <a:spcPct val="0"/>
      </a:spcBef>
      <a:spcAft>
        <a:spcPct val="0"/>
      </a:spcAft>
      <a:defRPr u="sng" kern="1200">
        <a:solidFill>
          <a:schemeClr val="tx1"/>
        </a:solidFill>
        <a:latin typeface="Arial" charset="0"/>
        <a:ea typeface="ＭＳ Ｐゴシック" charset="0"/>
        <a:cs typeface="+mn-cs"/>
      </a:defRPr>
    </a:lvl2pPr>
    <a:lvl3pPr marL="914400" algn="l" rtl="0" fontAlgn="base">
      <a:spcBef>
        <a:spcPct val="0"/>
      </a:spcBef>
      <a:spcAft>
        <a:spcPct val="0"/>
      </a:spcAft>
      <a:defRPr u="sng" kern="1200">
        <a:solidFill>
          <a:schemeClr val="tx1"/>
        </a:solidFill>
        <a:latin typeface="Arial" charset="0"/>
        <a:ea typeface="ＭＳ Ｐゴシック" charset="0"/>
        <a:cs typeface="+mn-cs"/>
      </a:defRPr>
    </a:lvl3pPr>
    <a:lvl4pPr marL="1371600" algn="l" rtl="0" fontAlgn="base">
      <a:spcBef>
        <a:spcPct val="0"/>
      </a:spcBef>
      <a:spcAft>
        <a:spcPct val="0"/>
      </a:spcAft>
      <a:defRPr u="sng" kern="1200">
        <a:solidFill>
          <a:schemeClr val="tx1"/>
        </a:solidFill>
        <a:latin typeface="Arial" charset="0"/>
        <a:ea typeface="ＭＳ Ｐゴシック" charset="0"/>
        <a:cs typeface="+mn-cs"/>
      </a:defRPr>
    </a:lvl4pPr>
    <a:lvl5pPr marL="1828800" algn="l" rtl="0" fontAlgn="base">
      <a:spcBef>
        <a:spcPct val="0"/>
      </a:spcBef>
      <a:spcAft>
        <a:spcPct val="0"/>
      </a:spcAft>
      <a:defRPr u="sng" kern="1200">
        <a:solidFill>
          <a:schemeClr val="tx1"/>
        </a:solidFill>
        <a:latin typeface="Arial" charset="0"/>
        <a:ea typeface="ＭＳ Ｐゴシック" charset="0"/>
        <a:cs typeface="+mn-cs"/>
      </a:defRPr>
    </a:lvl5pPr>
    <a:lvl6pPr marL="2286000" algn="l" defTabSz="457200" rtl="0" eaLnBrk="1" latinLnBrk="0" hangingPunct="1">
      <a:defRPr u="sng" kern="1200">
        <a:solidFill>
          <a:schemeClr val="tx1"/>
        </a:solidFill>
        <a:latin typeface="Arial" charset="0"/>
        <a:ea typeface="ＭＳ Ｐゴシック" charset="0"/>
        <a:cs typeface="+mn-cs"/>
      </a:defRPr>
    </a:lvl6pPr>
    <a:lvl7pPr marL="2743200" algn="l" defTabSz="457200" rtl="0" eaLnBrk="1" latinLnBrk="0" hangingPunct="1">
      <a:defRPr u="sng" kern="1200">
        <a:solidFill>
          <a:schemeClr val="tx1"/>
        </a:solidFill>
        <a:latin typeface="Arial" charset="0"/>
        <a:ea typeface="ＭＳ Ｐゴシック" charset="0"/>
        <a:cs typeface="+mn-cs"/>
      </a:defRPr>
    </a:lvl7pPr>
    <a:lvl8pPr marL="3200400" algn="l" defTabSz="457200" rtl="0" eaLnBrk="1" latinLnBrk="0" hangingPunct="1">
      <a:defRPr u="sng" kern="1200">
        <a:solidFill>
          <a:schemeClr val="tx1"/>
        </a:solidFill>
        <a:latin typeface="Arial" charset="0"/>
        <a:ea typeface="ＭＳ Ｐゴシック" charset="0"/>
        <a:cs typeface="+mn-cs"/>
      </a:defRPr>
    </a:lvl8pPr>
    <a:lvl9pPr marL="3657600" algn="l" defTabSz="457200" rtl="0" eaLnBrk="1" latinLnBrk="0" hangingPunct="1">
      <a:defRPr u="sng"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747"/>
    <a:srgbClr val="000000"/>
    <a:srgbClr val="0075B0"/>
    <a:srgbClr val="5A5D62"/>
    <a:srgbClr val="7F7F7F"/>
    <a:srgbClr val="4D4F53"/>
    <a:srgbClr val="5E5E5E"/>
    <a:srgbClr val="E98300"/>
  </p:clrMru>
  <p:extLst>
    <p:ext uri="{E76CE94A-603C-4142-B9EB-6D1370010A27}">
      <p14:discardImageEditData xmlns:mc="http://schemas.openxmlformats.org/markup-compatibility/2006" xmlns:mv="urn:schemas-microsoft-com:mac:vml" xmlns:p14="http://schemas.microsoft.com/office/powerpoint/2010/main" xmlns="" val="0"/>
    </p:ext>
    <p:ext uri="{D31A062A-798A-4329-ABDD-BBA856620510}">
      <p14:defaultImageDpi xmlns:mc="http://schemas.openxmlformats.org/markup-compatibility/2006" xmlns:mv="urn:schemas-microsoft-com:mac:vml"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5" autoAdjust="0"/>
    <p:restoredTop sz="87391" autoAdjust="0"/>
  </p:normalViewPr>
  <p:slideViewPr>
    <p:cSldViewPr snapToGrid="0">
      <p:cViewPr varScale="1">
        <p:scale>
          <a:sx n="74" d="100"/>
          <a:sy n="74" d="100"/>
        </p:scale>
        <p:origin x="-108" y="-576"/>
      </p:cViewPr>
      <p:guideLst>
        <p:guide orient="horz" pos="1554"/>
        <p:guide orient="horz" pos="2698"/>
        <p:guide orient="horz" pos="3497"/>
        <p:guide orient="horz" pos="1045"/>
        <p:guide orient="horz" pos="2160"/>
        <p:guide orient="horz" pos="3463"/>
        <p:guide orient="horz" pos="4256"/>
        <p:guide pos="3187"/>
        <p:guide pos="6397"/>
        <p:guide pos="7605"/>
        <p:guide pos="73"/>
        <p:guide pos="3988"/>
      </p:guideLst>
    </p:cSldViewPr>
  </p:slideViewPr>
  <p:outlineViewPr>
    <p:cViewPr>
      <p:scale>
        <a:sx n="33" d="100"/>
        <a:sy n="33" d="100"/>
      </p:scale>
      <p:origin x="42" y="1320"/>
    </p:cViewPr>
  </p:outlineViewPr>
  <p:notesTextViewPr>
    <p:cViewPr>
      <p:scale>
        <a:sx n="100" d="100"/>
        <a:sy n="100" d="100"/>
      </p:scale>
      <p:origin x="0" y="0"/>
    </p:cViewPr>
  </p:notesTextViewPr>
  <p:sorterViewPr>
    <p:cViewPr>
      <p:scale>
        <a:sx n="57" d="100"/>
        <a:sy n="57" d="100"/>
      </p:scale>
      <p:origin x="0" y="0"/>
    </p:cViewPr>
  </p:sorterViewPr>
  <p:notesViewPr>
    <p:cSldViewPr snapToGrid="0">
      <p:cViewPr>
        <p:scale>
          <a:sx n="80" d="100"/>
          <a:sy n="80" d="100"/>
        </p:scale>
        <p:origin x="-1476" y="210"/>
      </p:cViewPr>
      <p:guideLst>
        <p:guide orient="horz" pos="2928"/>
        <p:guide pos="449"/>
        <p:guide pos="3982"/>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0338" y="0"/>
            <a:ext cx="2513012" cy="465138"/>
          </a:xfrm>
          <a:prstGeom prst="rect">
            <a:avLst/>
          </a:prstGeom>
        </p:spPr>
        <p:txBody>
          <a:bodyPr vert="horz" wrap="square" lIns="91440" tIns="45720" rIns="91440" bIns="45720" numCol="1" anchor="b" anchorCtr="0" compatLnSpc="1">
            <a:prstTxWarp prst="textNoShape">
              <a:avLst/>
            </a:prstTxWarp>
          </a:bodyPr>
          <a:lstStyle>
            <a:lvl1pPr algn="r">
              <a:defRPr sz="1200" u="none"/>
            </a:lvl1pPr>
          </a:lstStyle>
          <a:p>
            <a:fld id="{41BEEAA9-78CE-EA4E-BEB4-E31A5AD19922}" type="datetimeFigureOut">
              <a:rPr lang="en-US"/>
              <a:pPr/>
              <a:t>8/11/2011</a:t>
            </a:fld>
            <a:endParaRPr lang="en-US"/>
          </a:p>
        </p:txBody>
      </p:sp>
      <p:sp>
        <p:nvSpPr>
          <p:cNvPr id="5" name="Slide Number Placeholder 4"/>
          <p:cNvSpPr>
            <a:spLocks noGrp="1"/>
          </p:cNvSpPr>
          <p:nvPr>
            <p:ph type="sldNum" sz="quarter" idx="3"/>
          </p:nvPr>
        </p:nvSpPr>
        <p:spPr>
          <a:xfrm>
            <a:off x="3970338" y="8829675"/>
            <a:ext cx="2536825" cy="465138"/>
          </a:xfrm>
          <a:prstGeom prst="rect">
            <a:avLst/>
          </a:prstGeom>
        </p:spPr>
        <p:txBody>
          <a:bodyPr vert="horz" wrap="square" lIns="91440" tIns="45720" rIns="91440" bIns="45720" numCol="1" anchor="b" anchorCtr="0" compatLnSpc="1">
            <a:prstTxWarp prst="textNoShape">
              <a:avLst/>
            </a:prstTxWarp>
          </a:bodyPr>
          <a:lstStyle>
            <a:lvl1pPr algn="r">
              <a:defRPr sz="1200" u="none"/>
            </a:lvl1pPr>
          </a:lstStyle>
          <a:p>
            <a:fld id="{62961F13-2899-9447-866C-0690CF0B197E}" type="slidenum">
              <a:rPr lang="en-US"/>
              <a:pPr/>
              <a:t>‹#›</a:t>
            </a:fld>
            <a:endParaRPr lang="en-US"/>
          </a:p>
        </p:txBody>
      </p:sp>
      <p:grpSp>
        <p:nvGrpSpPr>
          <p:cNvPr id="2" name="Group 68"/>
          <p:cNvGrpSpPr/>
          <p:nvPr/>
        </p:nvGrpSpPr>
        <p:grpSpPr>
          <a:xfrm>
            <a:off x="535518" y="59376"/>
            <a:ext cx="1163973" cy="450787"/>
            <a:chOff x="727075" y="755650"/>
            <a:chExt cx="1776413" cy="703263"/>
          </a:xfrm>
          <a:solidFill>
            <a:srgbClr val="4D4F53"/>
          </a:solidFill>
        </p:grpSpPr>
        <p:sp>
          <p:nvSpPr>
            <p:cNvPr id="7" name="Freeform 57"/>
            <p:cNvSpPr>
              <a:spLocks noEditPoints="1"/>
            </p:cNvSpPr>
            <p:nvPr/>
          </p:nvSpPr>
          <p:spPr bwMode="auto">
            <a:xfrm>
              <a:off x="2416175" y="925513"/>
              <a:ext cx="87313" cy="88900"/>
            </a:xfrm>
            <a:custGeom>
              <a:avLst/>
              <a:gdLst/>
              <a:ahLst/>
              <a:cxnLst>
                <a:cxn ang="0">
                  <a:pos x="17" y="0"/>
                </a:cxn>
                <a:cxn ang="0">
                  <a:pos x="0" y="16"/>
                </a:cxn>
                <a:cxn ang="0">
                  <a:pos x="17" y="33"/>
                </a:cxn>
                <a:cxn ang="0">
                  <a:pos x="33" y="16"/>
                </a:cxn>
                <a:cxn ang="0">
                  <a:pos x="33" y="16"/>
                </a:cxn>
                <a:cxn ang="0">
                  <a:pos x="17" y="0"/>
                </a:cxn>
                <a:cxn ang="0">
                  <a:pos x="17" y="31"/>
                </a:cxn>
                <a:cxn ang="0">
                  <a:pos x="2" y="16"/>
                </a:cxn>
                <a:cxn ang="0">
                  <a:pos x="17" y="2"/>
                </a:cxn>
                <a:cxn ang="0">
                  <a:pos x="31" y="16"/>
                </a:cxn>
                <a:cxn ang="0">
                  <a:pos x="17" y="31"/>
                </a:cxn>
              </a:cxnLst>
              <a:rect l="0" t="0" r="r" b="b"/>
              <a:pathLst>
                <a:path w="33" h="33">
                  <a:moveTo>
                    <a:pt x="17" y="0"/>
                  </a:moveTo>
                  <a:cubicBezTo>
                    <a:pt x="8" y="0"/>
                    <a:pt x="0" y="7"/>
                    <a:pt x="0" y="16"/>
                  </a:cubicBezTo>
                  <a:cubicBezTo>
                    <a:pt x="0" y="25"/>
                    <a:pt x="8" y="33"/>
                    <a:pt x="17" y="33"/>
                  </a:cubicBezTo>
                  <a:cubicBezTo>
                    <a:pt x="26" y="33"/>
                    <a:pt x="33" y="25"/>
                    <a:pt x="33" y="16"/>
                  </a:cubicBezTo>
                  <a:cubicBezTo>
                    <a:pt x="33" y="16"/>
                    <a:pt x="33" y="16"/>
                    <a:pt x="33" y="16"/>
                  </a:cubicBezTo>
                  <a:cubicBezTo>
                    <a:pt x="33" y="7"/>
                    <a:pt x="26" y="0"/>
                    <a:pt x="17" y="0"/>
                  </a:cubicBezTo>
                  <a:close/>
                  <a:moveTo>
                    <a:pt x="17" y="31"/>
                  </a:moveTo>
                  <a:cubicBezTo>
                    <a:pt x="9" y="31"/>
                    <a:pt x="2" y="24"/>
                    <a:pt x="2" y="16"/>
                  </a:cubicBezTo>
                  <a:cubicBezTo>
                    <a:pt x="2" y="8"/>
                    <a:pt x="9" y="2"/>
                    <a:pt x="17" y="2"/>
                  </a:cubicBezTo>
                  <a:cubicBezTo>
                    <a:pt x="25" y="2"/>
                    <a:pt x="31" y="8"/>
                    <a:pt x="31" y="16"/>
                  </a:cubicBezTo>
                  <a:cubicBezTo>
                    <a:pt x="31" y="24"/>
                    <a:pt x="25" y="31"/>
                    <a:pt x="17" y="31"/>
                  </a:cubicBezTo>
                  <a:close/>
                </a:path>
              </a:pathLst>
            </a:custGeom>
            <a:grpFill/>
            <a:ln w="9525">
              <a:noFill/>
              <a:round/>
              <a:headEnd/>
              <a:tailEnd/>
            </a:ln>
          </p:spPr>
          <p:txBody>
            <a:bodyPr/>
            <a:lstStyle/>
            <a:p>
              <a:pPr>
                <a:defRPr/>
              </a:pPr>
              <a:endParaRPr lang="en-US" u="none">
                <a:ea typeface="+mn-ea"/>
              </a:endParaRPr>
            </a:p>
          </p:txBody>
        </p:sp>
        <p:sp>
          <p:nvSpPr>
            <p:cNvPr id="8" name="Freeform 58"/>
            <p:cNvSpPr>
              <a:spLocks noEditPoints="1"/>
            </p:cNvSpPr>
            <p:nvPr/>
          </p:nvSpPr>
          <p:spPr bwMode="auto">
            <a:xfrm>
              <a:off x="2443163" y="944563"/>
              <a:ext cx="36513" cy="47625"/>
            </a:xfrm>
            <a:custGeom>
              <a:avLst/>
              <a:gdLst/>
              <a:ahLst/>
              <a:cxnLst>
                <a:cxn ang="0">
                  <a:pos x="14" y="5"/>
                </a:cxn>
                <a:cxn ang="0">
                  <a:pos x="6" y="0"/>
                </a:cxn>
                <a:cxn ang="0">
                  <a:pos x="0" y="0"/>
                </a:cxn>
                <a:cxn ang="0">
                  <a:pos x="0" y="18"/>
                </a:cxn>
                <a:cxn ang="0">
                  <a:pos x="3" y="18"/>
                </a:cxn>
                <a:cxn ang="0">
                  <a:pos x="3" y="11"/>
                </a:cxn>
                <a:cxn ang="0">
                  <a:pos x="6" y="11"/>
                </a:cxn>
                <a:cxn ang="0">
                  <a:pos x="11" y="16"/>
                </a:cxn>
                <a:cxn ang="0">
                  <a:pos x="11" y="18"/>
                </a:cxn>
                <a:cxn ang="0">
                  <a:pos x="14" y="18"/>
                </a:cxn>
                <a:cxn ang="0">
                  <a:pos x="14" y="15"/>
                </a:cxn>
                <a:cxn ang="0">
                  <a:pos x="10" y="10"/>
                </a:cxn>
                <a:cxn ang="0">
                  <a:pos x="14" y="5"/>
                </a:cxn>
                <a:cxn ang="0">
                  <a:pos x="6" y="9"/>
                </a:cxn>
                <a:cxn ang="0">
                  <a:pos x="3" y="9"/>
                </a:cxn>
                <a:cxn ang="0">
                  <a:pos x="3" y="2"/>
                </a:cxn>
                <a:cxn ang="0">
                  <a:pos x="6" y="2"/>
                </a:cxn>
                <a:cxn ang="0">
                  <a:pos x="11" y="5"/>
                </a:cxn>
                <a:cxn ang="0">
                  <a:pos x="6" y="9"/>
                </a:cxn>
              </a:cxnLst>
              <a:rect l="0" t="0" r="r" b="b"/>
              <a:pathLst>
                <a:path w="14" h="18">
                  <a:moveTo>
                    <a:pt x="14" y="5"/>
                  </a:moveTo>
                  <a:cubicBezTo>
                    <a:pt x="14" y="1"/>
                    <a:pt x="10" y="0"/>
                    <a:pt x="6" y="0"/>
                  </a:cubicBezTo>
                  <a:cubicBezTo>
                    <a:pt x="0" y="0"/>
                    <a:pt x="0" y="0"/>
                    <a:pt x="0" y="0"/>
                  </a:cubicBezTo>
                  <a:cubicBezTo>
                    <a:pt x="0" y="18"/>
                    <a:pt x="0" y="18"/>
                    <a:pt x="0" y="18"/>
                  </a:cubicBezTo>
                  <a:cubicBezTo>
                    <a:pt x="3" y="18"/>
                    <a:pt x="3" y="18"/>
                    <a:pt x="3" y="18"/>
                  </a:cubicBezTo>
                  <a:cubicBezTo>
                    <a:pt x="3" y="11"/>
                    <a:pt x="3" y="11"/>
                    <a:pt x="3" y="11"/>
                  </a:cubicBezTo>
                  <a:cubicBezTo>
                    <a:pt x="6" y="11"/>
                    <a:pt x="6" y="11"/>
                    <a:pt x="6" y="11"/>
                  </a:cubicBezTo>
                  <a:cubicBezTo>
                    <a:pt x="10" y="11"/>
                    <a:pt x="11" y="12"/>
                    <a:pt x="11" y="16"/>
                  </a:cubicBezTo>
                  <a:cubicBezTo>
                    <a:pt x="11" y="17"/>
                    <a:pt x="11" y="18"/>
                    <a:pt x="11" y="18"/>
                  </a:cubicBezTo>
                  <a:cubicBezTo>
                    <a:pt x="14" y="18"/>
                    <a:pt x="14" y="18"/>
                    <a:pt x="14" y="18"/>
                  </a:cubicBezTo>
                  <a:cubicBezTo>
                    <a:pt x="14" y="18"/>
                    <a:pt x="14" y="17"/>
                    <a:pt x="14" y="15"/>
                  </a:cubicBezTo>
                  <a:cubicBezTo>
                    <a:pt x="14" y="12"/>
                    <a:pt x="12" y="10"/>
                    <a:pt x="10" y="10"/>
                  </a:cubicBezTo>
                  <a:cubicBezTo>
                    <a:pt x="12" y="9"/>
                    <a:pt x="14" y="8"/>
                    <a:pt x="14" y="5"/>
                  </a:cubicBezTo>
                  <a:close/>
                  <a:moveTo>
                    <a:pt x="6" y="9"/>
                  </a:moveTo>
                  <a:cubicBezTo>
                    <a:pt x="3" y="9"/>
                    <a:pt x="3" y="9"/>
                    <a:pt x="3" y="9"/>
                  </a:cubicBezTo>
                  <a:cubicBezTo>
                    <a:pt x="3" y="2"/>
                    <a:pt x="3" y="2"/>
                    <a:pt x="3" y="2"/>
                  </a:cubicBezTo>
                  <a:cubicBezTo>
                    <a:pt x="6" y="2"/>
                    <a:pt x="6" y="2"/>
                    <a:pt x="6" y="2"/>
                  </a:cubicBezTo>
                  <a:cubicBezTo>
                    <a:pt x="9" y="2"/>
                    <a:pt x="11" y="3"/>
                    <a:pt x="11" y="5"/>
                  </a:cubicBezTo>
                  <a:cubicBezTo>
                    <a:pt x="11" y="8"/>
                    <a:pt x="9" y="9"/>
                    <a:pt x="6" y="9"/>
                  </a:cubicBezTo>
                  <a:close/>
                </a:path>
              </a:pathLst>
            </a:custGeom>
            <a:grpFill/>
            <a:ln w="9525">
              <a:noFill/>
              <a:round/>
              <a:headEnd/>
              <a:tailEnd/>
            </a:ln>
          </p:spPr>
          <p:txBody>
            <a:bodyPr/>
            <a:lstStyle/>
            <a:p>
              <a:pPr>
                <a:defRPr/>
              </a:pPr>
              <a:endParaRPr lang="en-US" u="none">
                <a:ea typeface="+mn-ea"/>
              </a:endParaRPr>
            </a:p>
          </p:txBody>
        </p:sp>
        <p:sp>
          <p:nvSpPr>
            <p:cNvPr id="9" name="Freeform 59"/>
            <p:cNvSpPr>
              <a:spLocks/>
            </p:cNvSpPr>
            <p:nvPr/>
          </p:nvSpPr>
          <p:spPr bwMode="auto">
            <a:xfrm>
              <a:off x="1227138" y="925513"/>
              <a:ext cx="276225" cy="366713"/>
            </a:xfrm>
            <a:custGeom>
              <a:avLst/>
              <a:gdLst/>
              <a:ahLst/>
              <a:cxnLst>
                <a:cxn ang="0">
                  <a:pos x="52" y="231"/>
                </a:cxn>
                <a:cxn ang="0">
                  <a:pos x="121" y="231"/>
                </a:cxn>
                <a:cxn ang="0">
                  <a:pos x="121" y="61"/>
                </a:cxn>
                <a:cxn ang="0">
                  <a:pos x="174" y="61"/>
                </a:cxn>
                <a:cxn ang="0">
                  <a:pos x="174" y="0"/>
                </a:cxn>
                <a:cxn ang="0">
                  <a:pos x="0" y="0"/>
                </a:cxn>
                <a:cxn ang="0">
                  <a:pos x="0" y="61"/>
                </a:cxn>
                <a:cxn ang="0">
                  <a:pos x="52" y="61"/>
                </a:cxn>
                <a:cxn ang="0">
                  <a:pos x="52" y="231"/>
                </a:cxn>
              </a:cxnLst>
              <a:rect l="0" t="0" r="r" b="b"/>
              <a:pathLst>
                <a:path w="174" h="231">
                  <a:moveTo>
                    <a:pt x="52" y="231"/>
                  </a:moveTo>
                  <a:lnTo>
                    <a:pt x="121" y="231"/>
                  </a:lnTo>
                  <a:lnTo>
                    <a:pt x="121" y="61"/>
                  </a:lnTo>
                  <a:lnTo>
                    <a:pt x="174" y="61"/>
                  </a:lnTo>
                  <a:lnTo>
                    <a:pt x="174" y="0"/>
                  </a:lnTo>
                  <a:lnTo>
                    <a:pt x="0" y="0"/>
                  </a:lnTo>
                  <a:lnTo>
                    <a:pt x="0" y="61"/>
                  </a:lnTo>
                  <a:lnTo>
                    <a:pt x="52" y="61"/>
                  </a:lnTo>
                  <a:lnTo>
                    <a:pt x="52" y="231"/>
                  </a:lnTo>
                  <a:close/>
                </a:path>
              </a:pathLst>
            </a:custGeom>
            <a:grpFill/>
            <a:ln w="9525">
              <a:noFill/>
              <a:round/>
              <a:headEnd/>
              <a:tailEnd/>
            </a:ln>
          </p:spPr>
          <p:txBody>
            <a:bodyPr/>
            <a:lstStyle/>
            <a:p>
              <a:pPr>
                <a:defRPr/>
              </a:pPr>
              <a:endParaRPr lang="en-US" u="none">
                <a:ea typeface="+mn-ea"/>
              </a:endParaRPr>
            </a:p>
          </p:txBody>
        </p:sp>
        <p:sp>
          <p:nvSpPr>
            <p:cNvPr id="10" name="Rectangle 60"/>
            <p:cNvSpPr>
              <a:spLocks noChangeArrowheads="1"/>
            </p:cNvSpPr>
            <p:nvPr/>
          </p:nvSpPr>
          <p:spPr bwMode="auto">
            <a:xfrm>
              <a:off x="1876425" y="925513"/>
              <a:ext cx="107950" cy="366713"/>
            </a:xfrm>
            <a:prstGeom prst="rect">
              <a:avLst/>
            </a:prstGeom>
            <a:grpFill/>
            <a:ln w="9525">
              <a:noFill/>
              <a:miter lim="800000"/>
              <a:headEnd/>
              <a:tailEnd/>
            </a:ln>
          </p:spPr>
          <p:txBody>
            <a:bodyPr/>
            <a:lstStyle/>
            <a:p>
              <a:pPr>
                <a:defRPr/>
              </a:pPr>
              <a:endParaRPr lang="en-US" u="none">
                <a:ea typeface="+mn-ea"/>
              </a:endParaRPr>
            </a:p>
          </p:txBody>
        </p:sp>
        <p:sp>
          <p:nvSpPr>
            <p:cNvPr id="11" name="Freeform 61"/>
            <p:cNvSpPr>
              <a:spLocks/>
            </p:cNvSpPr>
            <p:nvPr/>
          </p:nvSpPr>
          <p:spPr bwMode="auto">
            <a:xfrm>
              <a:off x="2001838" y="925513"/>
              <a:ext cx="401638" cy="366713"/>
            </a:xfrm>
            <a:custGeom>
              <a:avLst/>
              <a:gdLst/>
              <a:ahLst/>
              <a:cxnLst>
                <a:cxn ang="0">
                  <a:pos x="83" y="231"/>
                </a:cxn>
                <a:cxn ang="0">
                  <a:pos x="132" y="164"/>
                </a:cxn>
                <a:cxn ang="0">
                  <a:pos x="170" y="231"/>
                </a:cxn>
                <a:cxn ang="0">
                  <a:pos x="253" y="231"/>
                </a:cxn>
                <a:cxn ang="0">
                  <a:pos x="172" y="106"/>
                </a:cxn>
                <a:cxn ang="0">
                  <a:pos x="249" y="0"/>
                </a:cxn>
                <a:cxn ang="0">
                  <a:pos x="164" y="0"/>
                </a:cxn>
                <a:cxn ang="0">
                  <a:pos x="132" y="49"/>
                </a:cxn>
                <a:cxn ang="0">
                  <a:pos x="105" y="0"/>
                </a:cxn>
                <a:cxn ang="0">
                  <a:pos x="21" y="0"/>
                </a:cxn>
                <a:cxn ang="0">
                  <a:pos x="92" y="106"/>
                </a:cxn>
                <a:cxn ang="0">
                  <a:pos x="0" y="231"/>
                </a:cxn>
                <a:cxn ang="0">
                  <a:pos x="83" y="231"/>
                </a:cxn>
              </a:cxnLst>
              <a:rect l="0" t="0" r="r" b="b"/>
              <a:pathLst>
                <a:path w="253" h="231">
                  <a:moveTo>
                    <a:pt x="83" y="231"/>
                  </a:moveTo>
                  <a:lnTo>
                    <a:pt x="132" y="164"/>
                  </a:lnTo>
                  <a:lnTo>
                    <a:pt x="170" y="231"/>
                  </a:lnTo>
                  <a:lnTo>
                    <a:pt x="253" y="231"/>
                  </a:lnTo>
                  <a:lnTo>
                    <a:pt x="172" y="106"/>
                  </a:lnTo>
                  <a:lnTo>
                    <a:pt x="249" y="0"/>
                  </a:lnTo>
                  <a:lnTo>
                    <a:pt x="164" y="0"/>
                  </a:lnTo>
                  <a:lnTo>
                    <a:pt x="132" y="49"/>
                  </a:lnTo>
                  <a:lnTo>
                    <a:pt x="105" y="0"/>
                  </a:lnTo>
                  <a:lnTo>
                    <a:pt x="21" y="0"/>
                  </a:lnTo>
                  <a:lnTo>
                    <a:pt x="92" y="106"/>
                  </a:lnTo>
                  <a:lnTo>
                    <a:pt x="0" y="231"/>
                  </a:lnTo>
                  <a:lnTo>
                    <a:pt x="83" y="231"/>
                  </a:lnTo>
                  <a:close/>
                </a:path>
              </a:pathLst>
            </a:custGeom>
            <a:grpFill/>
            <a:ln w="9525">
              <a:noFill/>
              <a:round/>
              <a:headEnd/>
              <a:tailEnd/>
            </a:ln>
          </p:spPr>
          <p:txBody>
            <a:bodyPr/>
            <a:lstStyle/>
            <a:p>
              <a:pPr>
                <a:defRPr/>
              </a:pPr>
              <a:endParaRPr lang="en-US" u="none">
                <a:ea typeface="+mn-ea"/>
              </a:endParaRPr>
            </a:p>
          </p:txBody>
        </p:sp>
        <p:sp>
          <p:nvSpPr>
            <p:cNvPr id="12" name="Rectangle 62"/>
            <p:cNvSpPr>
              <a:spLocks noChangeArrowheads="1"/>
            </p:cNvSpPr>
            <p:nvPr/>
          </p:nvSpPr>
          <p:spPr bwMode="auto">
            <a:xfrm>
              <a:off x="1089025" y="925513"/>
              <a:ext cx="109538" cy="366713"/>
            </a:xfrm>
            <a:prstGeom prst="rect">
              <a:avLst/>
            </a:prstGeom>
            <a:grpFill/>
            <a:ln w="9525">
              <a:noFill/>
              <a:miter lim="800000"/>
              <a:headEnd/>
              <a:tailEnd/>
            </a:ln>
          </p:spPr>
          <p:txBody>
            <a:bodyPr/>
            <a:lstStyle/>
            <a:p>
              <a:pPr>
                <a:defRPr/>
              </a:pPr>
              <a:endParaRPr lang="en-US" u="none">
                <a:ea typeface="+mn-ea"/>
              </a:endParaRPr>
            </a:p>
          </p:txBody>
        </p:sp>
        <p:sp>
          <p:nvSpPr>
            <p:cNvPr id="13" name="Freeform 63"/>
            <p:cNvSpPr>
              <a:spLocks/>
            </p:cNvSpPr>
            <p:nvPr/>
          </p:nvSpPr>
          <p:spPr bwMode="auto">
            <a:xfrm>
              <a:off x="727075" y="917575"/>
              <a:ext cx="327025" cy="382588"/>
            </a:xfrm>
            <a:custGeom>
              <a:avLst/>
              <a:gdLst/>
              <a:ahLst/>
              <a:cxnLst>
                <a:cxn ang="0">
                  <a:pos x="72" y="143"/>
                </a:cxn>
                <a:cxn ang="0">
                  <a:pos x="123" y="121"/>
                </a:cxn>
                <a:cxn ang="0">
                  <a:pos x="102" y="86"/>
                </a:cxn>
                <a:cxn ang="0">
                  <a:pos x="72" y="103"/>
                </a:cxn>
                <a:cxn ang="0">
                  <a:pos x="42" y="71"/>
                </a:cxn>
                <a:cxn ang="0">
                  <a:pos x="72" y="40"/>
                </a:cxn>
                <a:cxn ang="0">
                  <a:pos x="102" y="57"/>
                </a:cxn>
                <a:cxn ang="0">
                  <a:pos x="123" y="22"/>
                </a:cxn>
                <a:cxn ang="0">
                  <a:pos x="72" y="0"/>
                </a:cxn>
                <a:cxn ang="0">
                  <a:pos x="0" y="71"/>
                </a:cxn>
                <a:cxn ang="0">
                  <a:pos x="0" y="72"/>
                </a:cxn>
                <a:cxn ang="0">
                  <a:pos x="72" y="143"/>
                </a:cxn>
              </a:cxnLst>
              <a:rect l="0" t="0" r="r" b="b"/>
              <a:pathLst>
                <a:path w="123" h="143">
                  <a:moveTo>
                    <a:pt x="72" y="143"/>
                  </a:moveTo>
                  <a:cubicBezTo>
                    <a:pt x="92" y="143"/>
                    <a:pt x="110" y="135"/>
                    <a:pt x="123" y="121"/>
                  </a:cubicBezTo>
                  <a:cubicBezTo>
                    <a:pt x="102" y="86"/>
                    <a:pt x="102" y="86"/>
                    <a:pt x="102" y="86"/>
                  </a:cubicBezTo>
                  <a:cubicBezTo>
                    <a:pt x="96" y="96"/>
                    <a:pt x="84" y="103"/>
                    <a:pt x="72" y="103"/>
                  </a:cubicBezTo>
                  <a:cubicBezTo>
                    <a:pt x="54" y="103"/>
                    <a:pt x="42" y="89"/>
                    <a:pt x="42" y="71"/>
                  </a:cubicBezTo>
                  <a:cubicBezTo>
                    <a:pt x="42" y="54"/>
                    <a:pt x="54" y="40"/>
                    <a:pt x="72" y="40"/>
                  </a:cubicBezTo>
                  <a:cubicBezTo>
                    <a:pt x="84" y="40"/>
                    <a:pt x="96" y="47"/>
                    <a:pt x="102" y="57"/>
                  </a:cubicBezTo>
                  <a:cubicBezTo>
                    <a:pt x="123" y="22"/>
                    <a:pt x="123" y="22"/>
                    <a:pt x="123" y="22"/>
                  </a:cubicBezTo>
                  <a:cubicBezTo>
                    <a:pt x="110" y="8"/>
                    <a:pt x="92" y="0"/>
                    <a:pt x="72" y="0"/>
                  </a:cubicBezTo>
                  <a:cubicBezTo>
                    <a:pt x="32" y="0"/>
                    <a:pt x="0" y="32"/>
                    <a:pt x="0" y="71"/>
                  </a:cubicBezTo>
                  <a:cubicBezTo>
                    <a:pt x="0" y="72"/>
                    <a:pt x="0" y="72"/>
                    <a:pt x="0" y="72"/>
                  </a:cubicBezTo>
                  <a:cubicBezTo>
                    <a:pt x="0" y="111"/>
                    <a:pt x="32" y="143"/>
                    <a:pt x="72" y="143"/>
                  </a:cubicBezTo>
                  <a:close/>
                </a:path>
              </a:pathLst>
            </a:custGeom>
            <a:grpFill/>
            <a:ln w="9525">
              <a:noFill/>
              <a:round/>
              <a:headEnd/>
              <a:tailEnd/>
            </a:ln>
          </p:spPr>
          <p:txBody>
            <a:bodyPr/>
            <a:lstStyle/>
            <a:p>
              <a:pPr>
                <a:defRPr/>
              </a:pPr>
              <a:endParaRPr lang="en-US" u="none">
                <a:ea typeface="+mn-ea"/>
              </a:endParaRPr>
            </a:p>
          </p:txBody>
        </p:sp>
        <p:sp>
          <p:nvSpPr>
            <p:cNvPr id="14" name="Freeform 64"/>
            <p:cNvSpPr>
              <a:spLocks noEditPoints="1"/>
            </p:cNvSpPr>
            <p:nvPr/>
          </p:nvSpPr>
          <p:spPr bwMode="auto">
            <a:xfrm>
              <a:off x="1533525" y="925513"/>
              <a:ext cx="315913" cy="366713"/>
            </a:xfrm>
            <a:custGeom>
              <a:avLst/>
              <a:gdLst/>
              <a:ahLst/>
              <a:cxnLst>
                <a:cxn ang="0">
                  <a:pos x="41" y="96"/>
                </a:cxn>
                <a:cxn ang="0">
                  <a:pos x="67" y="137"/>
                </a:cxn>
                <a:cxn ang="0">
                  <a:pos x="119" y="137"/>
                </a:cxn>
                <a:cxn ang="0">
                  <a:pos x="77" y="82"/>
                </a:cxn>
                <a:cxn ang="0">
                  <a:pos x="102" y="43"/>
                </a:cxn>
                <a:cxn ang="0">
                  <a:pos x="91" y="13"/>
                </a:cxn>
                <a:cxn ang="0">
                  <a:pos x="54" y="0"/>
                </a:cxn>
                <a:cxn ang="0">
                  <a:pos x="0" y="0"/>
                </a:cxn>
                <a:cxn ang="0">
                  <a:pos x="0" y="137"/>
                </a:cxn>
                <a:cxn ang="0">
                  <a:pos x="41" y="137"/>
                </a:cxn>
                <a:cxn ang="0">
                  <a:pos x="41" y="96"/>
                </a:cxn>
                <a:cxn ang="0">
                  <a:pos x="41" y="29"/>
                </a:cxn>
                <a:cxn ang="0">
                  <a:pos x="62" y="35"/>
                </a:cxn>
                <a:cxn ang="0">
                  <a:pos x="66" y="46"/>
                </a:cxn>
                <a:cxn ang="0">
                  <a:pos x="41" y="62"/>
                </a:cxn>
                <a:cxn ang="0">
                  <a:pos x="41" y="29"/>
                </a:cxn>
              </a:cxnLst>
              <a:rect l="0" t="0" r="r" b="b"/>
              <a:pathLst>
                <a:path w="119" h="137">
                  <a:moveTo>
                    <a:pt x="41" y="96"/>
                  </a:moveTo>
                  <a:cubicBezTo>
                    <a:pt x="67" y="137"/>
                    <a:pt x="67" y="137"/>
                    <a:pt x="67" y="137"/>
                  </a:cubicBezTo>
                  <a:cubicBezTo>
                    <a:pt x="119" y="137"/>
                    <a:pt x="119" y="137"/>
                    <a:pt x="119" y="137"/>
                  </a:cubicBezTo>
                  <a:cubicBezTo>
                    <a:pt x="77" y="82"/>
                    <a:pt x="77" y="82"/>
                    <a:pt x="77" y="82"/>
                  </a:cubicBezTo>
                  <a:cubicBezTo>
                    <a:pt x="92" y="77"/>
                    <a:pt x="102" y="62"/>
                    <a:pt x="102" y="43"/>
                  </a:cubicBezTo>
                  <a:cubicBezTo>
                    <a:pt x="102" y="31"/>
                    <a:pt x="99" y="20"/>
                    <a:pt x="91" y="13"/>
                  </a:cubicBezTo>
                  <a:cubicBezTo>
                    <a:pt x="82" y="4"/>
                    <a:pt x="70" y="0"/>
                    <a:pt x="54" y="0"/>
                  </a:cubicBezTo>
                  <a:cubicBezTo>
                    <a:pt x="0" y="0"/>
                    <a:pt x="0" y="0"/>
                    <a:pt x="0" y="0"/>
                  </a:cubicBezTo>
                  <a:cubicBezTo>
                    <a:pt x="0" y="137"/>
                    <a:pt x="0" y="137"/>
                    <a:pt x="0" y="137"/>
                  </a:cubicBezTo>
                  <a:cubicBezTo>
                    <a:pt x="41" y="137"/>
                    <a:pt x="41" y="137"/>
                    <a:pt x="41" y="137"/>
                  </a:cubicBezTo>
                  <a:lnTo>
                    <a:pt x="41" y="96"/>
                  </a:lnTo>
                  <a:close/>
                  <a:moveTo>
                    <a:pt x="41" y="29"/>
                  </a:moveTo>
                  <a:cubicBezTo>
                    <a:pt x="48" y="29"/>
                    <a:pt x="57" y="30"/>
                    <a:pt x="62" y="35"/>
                  </a:cubicBezTo>
                  <a:cubicBezTo>
                    <a:pt x="64" y="37"/>
                    <a:pt x="66" y="41"/>
                    <a:pt x="66" y="46"/>
                  </a:cubicBezTo>
                  <a:cubicBezTo>
                    <a:pt x="66" y="57"/>
                    <a:pt x="58" y="61"/>
                    <a:pt x="41" y="62"/>
                  </a:cubicBezTo>
                  <a:lnTo>
                    <a:pt x="41" y="29"/>
                  </a:lnTo>
                  <a:close/>
                </a:path>
              </a:pathLst>
            </a:custGeom>
            <a:grpFill/>
            <a:ln w="9525">
              <a:noFill/>
              <a:round/>
              <a:headEnd/>
              <a:tailEnd/>
            </a:ln>
          </p:spPr>
          <p:txBody>
            <a:bodyPr/>
            <a:lstStyle/>
            <a:p>
              <a:pPr>
                <a:defRPr/>
              </a:pPr>
              <a:endParaRPr lang="en-US" u="none">
                <a:ea typeface="+mn-ea"/>
              </a:endParaRPr>
            </a:p>
          </p:txBody>
        </p:sp>
        <p:sp>
          <p:nvSpPr>
            <p:cNvPr id="15" name="Oval 65"/>
            <p:cNvSpPr>
              <a:spLocks noChangeArrowheads="1"/>
            </p:cNvSpPr>
            <p:nvPr/>
          </p:nvSpPr>
          <p:spPr bwMode="auto">
            <a:xfrm>
              <a:off x="1074738" y="755650"/>
              <a:ext cx="136525" cy="139700"/>
            </a:xfrm>
            <a:prstGeom prst="ellipse">
              <a:avLst/>
            </a:prstGeom>
            <a:grpFill/>
            <a:ln w="9525">
              <a:noFill/>
              <a:round/>
              <a:headEnd/>
              <a:tailEnd/>
            </a:ln>
          </p:spPr>
          <p:txBody>
            <a:bodyPr/>
            <a:lstStyle/>
            <a:p>
              <a:pPr>
                <a:defRPr/>
              </a:pPr>
              <a:endParaRPr lang="en-US" u="none">
                <a:ea typeface="+mn-ea"/>
              </a:endParaRPr>
            </a:p>
          </p:txBody>
        </p:sp>
        <p:sp>
          <p:nvSpPr>
            <p:cNvPr id="16" name="Oval 66"/>
            <p:cNvSpPr>
              <a:spLocks noChangeArrowheads="1"/>
            </p:cNvSpPr>
            <p:nvPr/>
          </p:nvSpPr>
          <p:spPr bwMode="auto">
            <a:xfrm>
              <a:off x="1860550" y="1322388"/>
              <a:ext cx="138113" cy="136525"/>
            </a:xfrm>
            <a:prstGeom prst="ellipse">
              <a:avLst/>
            </a:prstGeom>
            <a:grpFill/>
            <a:ln w="9525">
              <a:noFill/>
              <a:round/>
              <a:headEnd/>
              <a:tailEnd/>
            </a:ln>
          </p:spPr>
          <p:txBody>
            <a:bodyPr/>
            <a:lstStyle/>
            <a:p>
              <a:pPr>
                <a:defRPr/>
              </a:pPr>
              <a:endParaRPr lang="en-US" u="none">
                <a:ea typeface="+mn-ea"/>
              </a:endParaRPr>
            </a:p>
          </p:txBody>
        </p:sp>
      </p:grpSp>
    </p:spTree>
    <p:extLst>
      <p:ext uri="{BB962C8B-B14F-4D97-AF65-F5344CB8AC3E}">
        <p14:creationId xmlns:mc="http://schemas.openxmlformats.org/markup-compatibility/2006" xmlns:mv="urn:schemas-microsoft-com:mac:vml" xmlns:p14="http://schemas.microsoft.com/office/powerpoint/2010/main" xmlns="" val="9784006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7" name="Rectangle 3"/>
          <p:cNvSpPr>
            <a:spLocks noGrp="1" noChangeArrowheads="1"/>
          </p:cNvSpPr>
          <p:nvPr>
            <p:ph type="dt" idx="1"/>
          </p:nvPr>
        </p:nvSpPr>
        <p:spPr bwMode="auto">
          <a:xfrm>
            <a:off x="3970338" y="0"/>
            <a:ext cx="2351087"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u="none"/>
            </a:lvl1pPr>
          </a:lstStyle>
          <a:p>
            <a:fld id="{09101DC6-1279-B54D-875A-0F210D9E09AA}" type="datetimeFigureOut">
              <a:rPr lang="en-US"/>
              <a:pPr/>
              <a:t>8/11/2011</a:t>
            </a:fld>
            <a:endParaRPr lang="en-US"/>
          </a:p>
        </p:txBody>
      </p:sp>
      <p:sp>
        <p:nvSpPr>
          <p:cNvPr id="43011" name="Rectangle 4"/>
          <p:cNvSpPr>
            <a:spLocks noGrp="1" noRot="1" noChangeAspect="1" noChangeArrowheads="1" noTextEdit="1"/>
          </p:cNvSpPr>
          <p:nvPr>
            <p:ph type="sldImg" idx="2"/>
          </p:nvPr>
        </p:nvSpPr>
        <p:spPr bwMode="auto">
          <a:xfrm>
            <a:off x="747713" y="698500"/>
            <a:ext cx="5514975" cy="3103563"/>
          </a:xfrm>
          <a:prstGeom prst="rect">
            <a:avLst/>
          </a:prstGeom>
          <a:noFill/>
          <a:ln w="9525">
            <a:solidFill>
              <a:srgbClr val="000000"/>
            </a:solidFill>
            <a:miter lim="800000"/>
            <a:headEnd/>
            <a:tailEnd/>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FAA26D3D-D897-4be2-8F04-BA451C77F1D7}">
              <ma14:placeholderFlag xmlns:mc="http://schemas.openxmlformats.org/markup-compatibility/2006" xmlns:mv="urn:schemas-microsoft-com:mac:vml" xmlns="" xmlns:ma14="http://schemas.microsoft.com/office/mac/drawingml/2011/main" val="1"/>
            </a:ext>
          </a:extLst>
        </p:spPr>
      </p:sp>
      <p:sp>
        <p:nvSpPr>
          <p:cNvPr id="21509" name="Rectangle 5"/>
          <p:cNvSpPr>
            <a:spLocks noGrp="1" noChangeArrowheads="1"/>
          </p:cNvSpPr>
          <p:nvPr>
            <p:ph type="body" sz="quarter" idx="3"/>
          </p:nvPr>
        </p:nvSpPr>
        <p:spPr bwMode="auto">
          <a:xfrm>
            <a:off x="701675" y="3943350"/>
            <a:ext cx="5607050" cy="4832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21511" name="Rectangle 7"/>
          <p:cNvSpPr>
            <a:spLocks noGrp="1" noChangeArrowheads="1"/>
          </p:cNvSpPr>
          <p:nvPr>
            <p:ph type="sldNum" sz="quarter" idx="5"/>
          </p:nvPr>
        </p:nvSpPr>
        <p:spPr bwMode="auto">
          <a:xfrm>
            <a:off x="3970338" y="8829675"/>
            <a:ext cx="2351087"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u="none"/>
            </a:lvl1pPr>
          </a:lstStyle>
          <a:p>
            <a:fld id="{95DC8B9A-CB40-554C-B695-3A2170A1D75B}" type="slidenum">
              <a:rPr lang="en-US"/>
              <a:pPr/>
              <a:t>‹#›</a:t>
            </a:fld>
            <a:endParaRPr lang="en-US"/>
          </a:p>
        </p:txBody>
      </p:sp>
      <p:grpSp>
        <p:nvGrpSpPr>
          <p:cNvPr id="2" name="Group 68"/>
          <p:cNvGrpSpPr/>
          <p:nvPr/>
        </p:nvGrpSpPr>
        <p:grpSpPr>
          <a:xfrm>
            <a:off x="681189" y="106876"/>
            <a:ext cx="994024" cy="384969"/>
            <a:chOff x="727075" y="755650"/>
            <a:chExt cx="1776413" cy="703263"/>
          </a:xfrm>
          <a:solidFill>
            <a:srgbClr val="4D4F53"/>
          </a:solidFill>
        </p:grpSpPr>
        <p:sp>
          <p:nvSpPr>
            <p:cNvPr id="8" name="Freeform 57"/>
            <p:cNvSpPr>
              <a:spLocks noEditPoints="1"/>
            </p:cNvSpPr>
            <p:nvPr/>
          </p:nvSpPr>
          <p:spPr bwMode="auto">
            <a:xfrm>
              <a:off x="2416175" y="925513"/>
              <a:ext cx="87313" cy="88900"/>
            </a:xfrm>
            <a:custGeom>
              <a:avLst/>
              <a:gdLst/>
              <a:ahLst/>
              <a:cxnLst>
                <a:cxn ang="0">
                  <a:pos x="17" y="0"/>
                </a:cxn>
                <a:cxn ang="0">
                  <a:pos x="0" y="16"/>
                </a:cxn>
                <a:cxn ang="0">
                  <a:pos x="17" y="33"/>
                </a:cxn>
                <a:cxn ang="0">
                  <a:pos x="33" y="16"/>
                </a:cxn>
                <a:cxn ang="0">
                  <a:pos x="33" y="16"/>
                </a:cxn>
                <a:cxn ang="0">
                  <a:pos x="17" y="0"/>
                </a:cxn>
                <a:cxn ang="0">
                  <a:pos x="17" y="31"/>
                </a:cxn>
                <a:cxn ang="0">
                  <a:pos x="2" y="16"/>
                </a:cxn>
                <a:cxn ang="0">
                  <a:pos x="17" y="2"/>
                </a:cxn>
                <a:cxn ang="0">
                  <a:pos x="31" y="16"/>
                </a:cxn>
                <a:cxn ang="0">
                  <a:pos x="17" y="31"/>
                </a:cxn>
              </a:cxnLst>
              <a:rect l="0" t="0" r="r" b="b"/>
              <a:pathLst>
                <a:path w="33" h="33">
                  <a:moveTo>
                    <a:pt x="17" y="0"/>
                  </a:moveTo>
                  <a:cubicBezTo>
                    <a:pt x="8" y="0"/>
                    <a:pt x="0" y="7"/>
                    <a:pt x="0" y="16"/>
                  </a:cubicBezTo>
                  <a:cubicBezTo>
                    <a:pt x="0" y="25"/>
                    <a:pt x="8" y="33"/>
                    <a:pt x="17" y="33"/>
                  </a:cubicBezTo>
                  <a:cubicBezTo>
                    <a:pt x="26" y="33"/>
                    <a:pt x="33" y="25"/>
                    <a:pt x="33" y="16"/>
                  </a:cubicBezTo>
                  <a:cubicBezTo>
                    <a:pt x="33" y="16"/>
                    <a:pt x="33" y="16"/>
                    <a:pt x="33" y="16"/>
                  </a:cubicBezTo>
                  <a:cubicBezTo>
                    <a:pt x="33" y="7"/>
                    <a:pt x="26" y="0"/>
                    <a:pt x="17" y="0"/>
                  </a:cubicBezTo>
                  <a:close/>
                  <a:moveTo>
                    <a:pt x="17" y="31"/>
                  </a:moveTo>
                  <a:cubicBezTo>
                    <a:pt x="9" y="31"/>
                    <a:pt x="2" y="24"/>
                    <a:pt x="2" y="16"/>
                  </a:cubicBezTo>
                  <a:cubicBezTo>
                    <a:pt x="2" y="8"/>
                    <a:pt x="9" y="2"/>
                    <a:pt x="17" y="2"/>
                  </a:cubicBezTo>
                  <a:cubicBezTo>
                    <a:pt x="25" y="2"/>
                    <a:pt x="31" y="8"/>
                    <a:pt x="31" y="16"/>
                  </a:cubicBezTo>
                  <a:cubicBezTo>
                    <a:pt x="31" y="24"/>
                    <a:pt x="25" y="31"/>
                    <a:pt x="17" y="31"/>
                  </a:cubicBezTo>
                  <a:close/>
                </a:path>
              </a:pathLst>
            </a:custGeom>
            <a:grpFill/>
            <a:ln w="9525">
              <a:noFill/>
              <a:round/>
              <a:headEnd/>
              <a:tailEnd/>
            </a:ln>
          </p:spPr>
          <p:txBody>
            <a:bodyPr/>
            <a:lstStyle/>
            <a:p>
              <a:pPr>
                <a:defRPr/>
              </a:pPr>
              <a:endParaRPr lang="en-US" u="none">
                <a:ea typeface="+mn-ea"/>
              </a:endParaRPr>
            </a:p>
          </p:txBody>
        </p:sp>
        <p:sp>
          <p:nvSpPr>
            <p:cNvPr id="9" name="Freeform 58"/>
            <p:cNvSpPr>
              <a:spLocks noEditPoints="1"/>
            </p:cNvSpPr>
            <p:nvPr/>
          </p:nvSpPr>
          <p:spPr bwMode="auto">
            <a:xfrm>
              <a:off x="2443163" y="944563"/>
              <a:ext cx="36513" cy="47625"/>
            </a:xfrm>
            <a:custGeom>
              <a:avLst/>
              <a:gdLst/>
              <a:ahLst/>
              <a:cxnLst>
                <a:cxn ang="0">
                  <a:pos x="14" y="5"/>
                </a:cxn>
                <a:cxn ang="0">
                  <a:pos x="6" y="0"/>
                </a:cxn>
                <a:cxn ang="0">
                  <a:pos x="0" y="0"/>
                </a:cxn>
                <a:cxn ang="0">
                  <a:pos x="0" y="18"/>
                </a:cxn>
                <a:cxn ang="0">
                  <a:pos x="3" y="18"/>
                </a:cxn>
                <a:cxn ang="0">
                  <a:pos x="3" y="11"/>
                </a:cxn>
                <a:cxn ang="0">
                  <a:pos x="6" y="11"/>
                </a:cxn>
                <a:cxn ang="0">
                  <a:pos x="11" y="16"/>
                </a:cxn>
                <a:cxn ang="0">
                  <a:pos x="11" y="18"/>
                </a:cxn>
                <a:cxn ang="0">
                  <a:pos x="14" y="18"/>
                </a:cxn>
                <a:cxn ang="0">
                  <a:pos x="14" y="15"/>
                </a:cxn>
                <a:cxn ang="0">
                  <a:pos x="10" y="10"/>
                </a:cxn>
                <a:cxn ang="0">
                  <a:pos x="14" y="5"/>
                </a:cxn>
                <a:cxn ang="0">
                  <a:pos x="6" y="9"/>
                </a:cxn>
                <a:cxn ang="0">
                  <a:pos x="3" y="9"/>
                </a:cxn>
                <a:cxn ang="0">
                  <a:pos x="3" y="2"/>
                </a:cxn>
                <a:cxn ang="0">
                  <a:pos x="6" y="2"/>
                </a:cxn>
                <a:cxn ang="0">
                  <a:pos x="11" y="5"/>
                </a:cxn>
                <a:cxn ang="0">
                  <a:pos x="6" y="9"/>
                </a:cxn>
              </a:cxnLst>
              <a:rect l="0" t="0" r="r" b="b"/>
              <a:pathLst>
                <a:path w="14" h="18">
                  <a:moveTo>
                    <a:pt x="14" y="5"/>
                  </a:moveTo>
                  <a:cubicBezTo>
                    <a:pt x="14" y="1"/>
                    <a:pt x="10" y="0"/>
                    <a:pt x="6" y="0"/>
                  </a:cubicBezTo>
                  <a:cubicBezTo>
                    <a:pt x="0" y="0"/>
                    <a:pt x="0" y="0"/>
                    <a:pt x="0" y="0"/>
                  </a:cubicBezTo>
                  <a:cubicBezTo>
                    <a:pt x="0" y="18"/>
                    <a:pt x="0" y="18"/>
                    <a:pt x="0" y="18"/>
                  </a:cubicBezTo>
                  <a:cubicBezTo>
                    <a:pt x="3" y="18"/>
                    <a:pt x="3" y="18"/>
                    <a:pt x="3" y="18"/>
                  </a:cubicBezTo>
                  <a:cubicBezTo>
                    <a:pt x="3" y="11"/>
                    <a:pt x="3" y="11"/>
                    <a:pt x="3" y="11"/>
                  </a:cubicBezTo>
                  <a:cubicBezTo>
                    <a:pt x="6" y="11"/>
                    <a:pt x="6" y="11"/>
                    <a:pt x="6" y="11"/>
                  </a:cubicBezTo>
                  <a:cubicBezTo>
                    <a:pt x="10" y="11"/>
                    <a:pt x="11" y="12"/>
                    <a:pt x="11" y="16"/>
                  </a:cubicBezTo>
                  <a:cubicBezTo>
                    <a:pt x="11" y="17"/>
                    <a:pt x="11" y="18"/>
                    <a:pt x="11" y="18"/>
                  </a:cubicBezTo>
                  <a:cubicBezTo>
                    <a:pt x="14" y="18"/>
                    <a:pt x="14" y="18"/>
                    <a:pt x="14" y="18"/>
                  </a:cubicBezTo>
                  <a:cubicBezTo>
                    <a:pt x="14" y="18"/>
                    <a:pt x="14" y="17"/>
                    <a:pt x="14" y="15"/>
                  </a:cubicBezTo>
                  <a:cubicBezTo>
                    <a:pt x="14" y="12"/>
                    <a:pt x="12" y="10"/>
                    <a:pt x="10" y="10"/>
                  </a:cubicBezTo>
                  <a:cubicBezTo>
                    <a:pt x="12" y="9"/>
                    <a:pt x="14" y="8"/>
                    <a:pt x="14" y="5"/>
                  </a:cubicBezTo>
                  <a:close/>
                  <a:moveTo>
                    <a:pt x="6" y="9"/>
                  </a:moveTo>
                  <a:cubicBezTo>
                    <a:pt x="3" y="9"/>
                    <a:pt x="3" y="9"/>
                    <a:pt x="3" y="9"/>
                  </a:cubicBezTo>
                  <a:cubicBezTo>
                    <a:pt x="3" y="2"/>
                    <a:pt x="3" y="2"/>
                    <a:pt x="3" y="2"/>
                  </a:cubicBezTo>
                  <a:cubicBezTo>
                    <a:pt x="6" y="2"/>
                    <a:pt x="6" y="2"/>
                    <a:pt x="6" y="2"/>
                  </a:cubicBezTo>
                  <a:cubicBezTo>
                    <a:pt x="9" y="2"/>
                    <a:pt x="11" y="3"/>
                    <a:pt x="11" y="5"/>
                  </a:cubicBezTo>
                  <a:cubicBezTo>
                    <a:pt x="11" y="8"/>
                    <a:pt x="9" y="9"/>
                    <a:pt x="6" y="9"/>
                  </a:cubicBezTo>
                  <a:close/>
                </a:path>
              </a:pathLst>
            </a:custGeom>
            <a:grpFill/>
            <a:ln w="9525">
              <a:noFill/>
              <a:round/>
              <a:headEnd/>
              <a:tailEnd/>
            </a:ln>
          </p:spPr>
          <p:txBody>
            <a:bodyPr/>
            <a:lstStyle/>
            <a:p>
              <a:pPr>
                <a:defRPr/>
              </a:pPr>
              <a:endParaRPr lang="en-US" u="none">
                <a:ea typeface="+mn-ea"/>
              </a:endParaRPr>
            </a:p>
          </p:txBody>
        </p:sp>
        <p:sp>
          <p:nvSpPr>
            <p:cNvPr id="10" name="Freeform 59"/>
            <p:cNvSpPr>
              <a:spLocks/>
            </p:cNvSpPr>
            <p:nvPr/>
          </p:nvSpPr>
          <p:spPr bwMode="auto">
            <a:xfrm>
              <a:off x="1227138" y="925513"/>
              <a:ext cx="276225" cy="366713"/>
            </a:xfrm>
            <a:custGeom>
              <a:avLst/>
              <a:gdLst/>
              <a:ahLst/>
              <a:cxnLst>
                <a:cxn ang="0">
                  <a:pos x="52" y="231"/>
                </a:cxn>
                <a:cxn ang="0">
                  <a:pos x="121" y="231"/>
                </a:cxn>
                <a:cxn ang="0">
                  <a:pos x="121" y="61"/>
                </a:cxn>
                <a:cxn ang="0">
                  <a:pos x="174" y="61"/>
                </a:cxn>
                <a:cxn ang="0">
                  <a:pos x="174" y="0"/>
                </a:cxn>
                <a:cxn ang="0">
                  <a:pos x="0" y="0"/>
                </a:cxn>
                <a:cxn ang="0">
                  <a:pos x="0" y="61"/>
                </a:cxn>
                <a:cxn ang="0">
                  <a:pos x="52" y="61"/>
                </a:cxn>
                <a:cxn ang="0">
                  <a:pos x="52" y="231"/>
                </a:cxn>
              </a:cxnLst>
              <a:rect l="0" t="0" r="r" b="b"/>
              <a:pathLst>
                <a:path w="174" h="231">
                  <a:moveTo>
                    <a:pt x="52" y="231"/>
                  </a:moveTo>
                  <a:lnTo>
                    <a:pt x="121" y="231"/>
                  </a:lnTo>
                  <a:lnTo>
                    <a:pt x="121" y="61"/>
                  </a:lnTo>
                  <a:lnTo>
                    <a:pt x="174" y="61"/>
                  </a:lnTo>
                  <a:lnTo>
                    <a:pt x="174" y="0"/>
                  </a:lnTo>
                  <a:lnTo>
                    <a:pt x="0" y="0"/>
                  </a:lnTo>
                  <a:lnTo>
                    <a:pt x="0" y="61"/>
                  </a:lnTo>
                  <a:lnTo>
                    <a:pt x="52" y="61"/>
                  </a:lnTo>
                  <a:lnTo>
                    <a:pt x="52" y="231"/>
                  </a:lnTo>
                  <a:close/>
                </a:path>
              </a:pathLst>
            </a:custGeom>
            <a:grpFill/>
            <a:ln w="9525">
              <a:noFill/>
              <a:round/>
              <a:headEnd/>
              <a:tailEnd/>
            </a:ln>
          </p:spPr>
          <p:txBody>
            <a:bodyPr/>
            <a:lstStyle/>
            <a:p>
              <a:pPr>
                <a:defRPr/>
              </a:pPr>
              <a:endParaRPr lang="en-US" u="none">
                <a:ea typeface="+mn-ea"/>
              </a:endParaRPr>
            </a:p>
          </p:txBody>
        </p:sp>
        <p:sp>
          <p:nvSpPr>
            <p:cNvPr id="11" name="Rectangle 60"/>
            <p:cNvSpPr>
              <a:spLocks noChangeArrowheads="1"/>
            </p:cNvSpPr>
            <p:nvPr/>
          </p:nvSpPr>
          <p:spPr bwMode="auto">
            <a:xfrm>
              <a:off x="1876425" y="925513"/>
              <a:ext cx="107950" cy="366713"/>
            </a:xfrm>
            <a:prstGeom prst="rect">
              <a:avLst/>
            </a:prstGeom>
            <a:grpFill/>
            <a:ln w="9525">
              <a:noFill/>
              <a:miter lim="800000"/>
              <a:headEnd/>
              <a:tailEnd/>
            </a:ln>
          </p:spPr>
          <p:txBody>
            <a:bodyPr/>
            <a:lstStyle/>
            <a:p>
              <a:pPr>
                <a:defRPr/>
              </a:pPr>
              <a:endParaRPr lang="en-US" u="none">
                <a:ea typeface="+mn-ea"/>
              </a:endParaRPr>
            </a:p>
          </p:txBody>
        </p:sp>
        <p:sp>
          <p:nvSpPr>
            <p:cNvPr id="12" name="Freeform 61"/>
            <p:cNvSpPr>
              <a:spLocks/>
            </p:cNvSpPr>
            <p:nvPr/>
          </p:nvSpPr>
          <p:spPr bwMode="auto">
            <a:xfrm>
              <a:off x="2001838" y="925513"/>
              <a:ext cx="401638" cy="366713"/>
            </a:xfrm>
            <a:custGeom>
              <a:avLst/>
              <a:gdLst/>
              <a:ahLst/>
              <a:cxnLst>
                <a:cxn ang="0">
                  <a:pos x="83" y="231"/>
                </a:cxn>
                <a:cxn ang="0">
                  <a:pos x="132" y="164"/>
                </a:cxn>
                <a:cxn ang="0">
                  <a:pos x="170" y="231"/>
                </a:cxn>
                <a:cxn ang="0">
                  <a:pos x="253" y="231"/>
                </a:cxn>
                <a:cxn ang="0">
                  <a:pos x="172" y="106"/>
                </a:cxn>
                <a:cxn ang="0">
                  <a:pos x="249" y="0"/>
                </a:cxn>
                <a:cxn ang="0">
                  <a:pos x="164" y="0"/>
                </a:cxn>
                <a:cxn ang="0">
                  <a:pos x="132" y="49"/>
                </a:cxn>
                <a:cxn ang="0">
                  <a:pos x="105" y="0"/>
                </a:cxn>
                <a:cxn ang="0">
                  <a:pos x="21" y="0"/>
                </a:cxn>
                <a:cxn ang="0">
                  <a:pos x="92" y="106"/>
                </a:cxn>
                <a:cxn ang="0">
                  <a:pos x="0" y="231"/>
                </a:cxn>
                <a:cxn ang="0">
                  <a:pos x="83" y="231"/>
                </a:cxn>
              </a:cxnLst>
              <a:rect l="0" t="0" r="r" b="b"/>
              <a:pathLst>
                <a:path w="253" h="231">
                  <a:moveTo>
                    <a:pt x="83" y="231"/>
                  </a:moveTo>
                  <a:lnTo>
                    <a:pt x="132" y="164"/>
                  </a:lnTo>
                  <a:lnTo>
                    <a:pt x="170" y="231"/>
                  </a:lnTo>
                  <a:lnTo>
                    <a:pt x="253" y="231"/>
                  </a:lnTo>
                  <a:lnTo>
                    <a:pt x="172" y="106"/>
                  </a:lnTo>
                  <a:lnTo>
                    <a:pt x="249" y="0"/>
                  </a:lnTo>
                  <a:lnTo>
                    <a:pt x="164" y="0"/>
                  </a:lnTo>
                  <a:lnTo>
                    <a:pt x="132" y="49"/>
                  </a:lnTo>
                  <a:lnTo>
                    <a:pt x="105" y="0"/>
                  </a:lnTo>
                  <a:lnTo>
                    <a:pt x="21" y="0"/>
                  </a:lnTo>
                  <a:lnTo>
                    <a:pt x="92" y="106"/>
                  </a:lnTo>
                  <a:lnTo>
                    <a:pt x="0" y="231"/>
                  </a:lnTo>
                  <a:lnTo>
                    <a:pt x="83" y="231"/>
                  </a:lnTo>
                  <a:close/>
                </a:path>
              </a:pathLst>
            </a:custGeom>
            <a:grpFill/>
            <a:ln w="9525">
              <a:noFill/>
              <a:round/>
              <a:headEnd/>
              <a:tailEnd/>
            </a:ln>
          </p:spPr>
          <p:txBody>
            <a:bodyPr/>
            <a:lstStyle/>
            <a:p>
              <a:pPr>
                <a:defRPr/>
              </a:pPr>
              <a:endParaRPr lang="en-US" u="none">
                <a:ea typeface="+mn-ea"/>
              </a:endParaRPr>
            </a:p>
          </p:txBody>
        </p:sp>
        <p:sp>
          <p:nvSpPr>
            <p:cNvPr id="13" name="Rectangle 62"/>
            <p:cNvSpPr>
              <a:spLocks noChangeArrowheads="1"/>
            </p:cNvSpPr>
            <p:nvPr/>
          </p:nvSpPr>
          <p:spPr bwMode="auto">
            <a:xfrm>
              <a:off x="1089025" y="925513"/>
              <a:ext cx="109538" cy="366713"/>
            </a:xfrm>
            <a:prstGeom prst="rect">
              <a:avLst/>
            </a:prstGeom>
            <a:grpFill/>
            <a:ln w="9525">
              <a:noFill/>
              <a:miter lim="800000"/>
              <a:headEnd/>
              <a:tailEnd/>
            </a:ln>
          </p:spPr>
          <p:txBody>
            <a:bodyPr/>
            <a:lstStyle/>
            <a:p>
              <a:pPr>
                <a:defRPr/>
              </a:pPr>
              <a:endParaRPr lang="en-US" u="none">
                <a:ea typeface="+mn-ea"/>
              </a:endParaRPr>
            </a:p>
          </p:txBody>
        </p:sp>
        <p:sp>
          <p:nvSpPr>
            <p:cNvPr id="14" name="Freeform 63"/>
            <p:cNvSpPr>
              <a:spLocks/>
            </p:cNvSpPr>
            <p:nvPr/>
          </p:nvSpPr>
          <p:spPr bwMode="auto">
            <a:xfrm>
              <a:off x="727075" y="917575"/>
              <a:ext cx="327025" cy="382588"/>
            </a:xfrm>
            <a:custGeom>
              <a:avLst/>
              <a:gdLst/>
              <a:ahLst/>
              <a:cxnLst>
                <a:cxn ang="0">
                  <a:pos x="72" y="143"/>
                </a:cxn>
                <a:cxn ang="0">
                  <a:pos x="123" y="121"/>
                </a:cxn>
                <a:cxn ang="0">
                  <a:pos x="102" y="86"/>
                </a:cxn>
                <a:cxn ang="0">
                  <a:pos x="72" y="103"/>
                </a:cxn>
                <a:cxn ang="0">
                  <a:pos x="42" y="71"/>
                </a:cxn>
                <a:cxn ang="0">
                  <a:pos x="72" y="40"/>
                </a:cxn>
                <a:cxn ang="0">
                  <a:pos x="102" y="57"/>
                </a:cxn>
                <a:cxn ang="0">
                  <a:pos x="123" y="22"/>
                </a:cxn>
                <a:cxn ang="0">
                  <a:pos x="72" y="0"/>
                </a:cxn>
                <a:cxn ang="0">
                  <a:pos x="0" y="71"/>
                </a:cxn>
                <a:cxn ang="0">
                  <a:pos x="0" y="72"/>
                </a:cxn>
                <a:cxn ang="0">
                  <a:pos x="72" y="143"/>
                </a:cxn>
              </a:cxnLst>
              <a:rect l="0" t="0" r="r" b="b"/>
              <a:pathLst>
                <a:path w="123" h="143">
                  <a:moveTo>
                    <a:pt x="72" y="143"/>
                  </a:moveTo>
                  <a:cubicBezTo>
                    <a:pt x="92" y="143"/>
                    <a:pt x="110" y="135"/>
                    <a:pt x="123" y="121"/>
                  </a:cubicBezTo>
                  <a:cubicBezTo>
                    <a:pt x="102" y="86"/>
                    <a:pt x="102" y="86"/>
                    <a:pt x="102" y="86"/>
                  </a:cubicBezTo>
                  <a:cubicBezTo>
                    <a:pt x="96" y="96"/>
                    <a:pt x="84" y="103"/>
                    <a:pt x="72" y="103"/>
                  </a:cubicBezTo>
                  <a:cubicBezTo>
                    <a:pt x="54" y="103"/>
                    <a:pt x="42" y="89"/>
                    <a:pt x="42" y="71"/>
                  </a:cubicBezTo>
                  <a:cubicBezTo>
                    <a:pt x="42" y="54"/>
                    <a:pt x="54" y="40"/>
                    <a:pt x="72" y="40"/>
                  </a:cubicBezTo>
                  <a:cubicBezTo>
                    <a:pt x="84" y="40"/>
                    <a:pt x="96" y="47"/>
                    <a:pt x="102" y="57"/>
                  </a:cubicBezTo>
                  <a:cubicBezTo>
                    <a:pt x="123" y="22"/>
                    <a:pt x="123" y="22"/>
                    <a:pt x="123" y="22"/>
                  </a:cubicBezTo>
                  <a:cubicBezTo>
                    <a:pt x="110" y="8"/>
                    <a:pt x="92" y="0"/>
                    <a:pt x="72" y="0"/>
                  </a:cubicBezTo>
                  <a:cubicBezTo>
                    <a:pt x="32" y="0"/>
                    <a:pt x="0" y="32"/>
                    <a:pt x="0" y="71"/>
                  </a:cubicBezTo>
                  <a:cubicBezTo>
                    <a:pt x="0" y="72"/>
                    <a:pt x="0" y="72"/>
                    <a:pt x="0" y="72"/>
                  </a:cubicBezTo>
                  <a:cubicBezTo>
                    <a:pt x="0" y="111"/>
                    <a:pt x="32" y="143"/>
                    <a:pt x="72" y="143"/>
                  </a:cubicBezTo>
                  <a:close/>
                </a:path>
              </a:pathLst>
            </a:custGeom>
            <a:grpFill/>
            <a:ln w="9525">
              <a:noFill/>
              <a:round/>
              <a:headEnd/>
              <a:tailEnd/>
            </a:ln>
          </p:spPr>
          <p:txBody>
            <a:bodyPr/>
            <a:lstStyle/>
            <a:p>
              <a:pPr>
                <a:defRPr/>
              </a:pPr>
              <a:endParaRPr lang="en-US" u="none">
                <a:ea typeface="+mn-ea"/>
              </a:endParaRPr>
            </a:p>
          </p:txBody>
        </p:sp>
        <p:sp>
          <p:nvSpPr>
            <p:cNvPr id="15" name="Freeform 64"/>
            <p:cNvSpPr>
              <a:spLocks noEditPoints="1"/>
            </p:cNvSpPr>
            <p:nvPr/>
          </p:nvSpPr>
          <p:spPr bwMode="auto">
            <a:xfrm>
              <a:off x="1533525" y="925513"/>
              <a:ext cx="315913" cy="366713"/>
            </a:xfrm>
            <a:custGeom>
              <a:avLst/>
              <a:gdLst/>
              <a:ahLst/>
              <a:cxnLst>
                <a:cxn ang="0">
                  <a:pos x="41" y="96"/>
                </a:cxn>
                <a:cxn ang="0">
                  <a:pos x="67" y="137"/>
                </a:cxn>
                <a:cxn ang="0">
                  <a:pos x="119" y="137"/>
                </a:cxn>
                <a:cxn ang="0">
                  <a:pos x="77" y="82"/>
                </a:cxn>
                <a:cxn ang="0">
                  <a:pos x="102" y="43"/>
                </a:cxn>
                <a:cxn ang="0">
                  <a:pos x="91" y="13"/>
                </a:cxn>
                <a:cxn ang="0">
                  <a:pos x="54" y="0"/>
                </a:cxn>
                <a:cxn ang="0">
                  <a:pos x="0" y="0"/>
                </a:cxn>
                <a:cxn ang="0">
                  <a:pos x="0" y="137"/>
                </a:cxn>
                <a:cxn ang="0">
                  <a:pos x="41" y="137"/>
                </a:cxn>
                <a:cxn ang="0">
                  <a:pos x="41" y="96"/>
                </a:cxn>
                <a:cxn ang="0">
                  <a:pos x="41" y="29"/>
                </a:cxn>
                <a:cxn ang="0">
                  <a:pos x="62" y="35"/>
                </a:cxn>
                <a:cxn ang="0">
                  <a:pos x="66" y="46"/>
                </a:cxn>
                <a:cxn ang="0">
                  <a:pos x="41" y="62"/>
                </a:cxn>
                <a:cxn ang="0">
                  <a:pos x="41" y="29"/>
                </a:cxn>
              </a:cxnLst>
              <a:rect l="0" t="0" r="r" b="b"/>
              <a:pathLst>
                <a:path w="119" h="137">
                  <a:moveTo>
                    <a:pt x="41" y="96"/>
                  </a:moveTo>
                  <a:cubicBezTo>
                    <a:pt x="67" y="137"/>
                    <a:pt x="67" y="137"/>
                    <a:pt x="67" y="137"/>
                  </a:cubicBezTo>
                  <a:cubicBezTo>
                    <a:pt x="119" y="137"/>
                    <a:pt x="119" y="137"/>
                    <a:pt x="119" y="137"/>
                  </a:cubicBezTo>
                  <a:cubicBezTo>
                    <a:pt x="77" y="82"/>
                    <a:pt x="77" y="82"/>
                    <a:pt x="77" y="82"/>
                  </a:cubicBezTo>
                  <a:cubicBezTo>
                    <a:pt x="92" y="77"/>
                    <a:pt x="102" y="62"/>
                    <a:pt x="102" y="43"/>
                  </a:cubicBezTo>
                  <a:cubicBezTo>
                    <a:pt x="102" y="31"/>
                    <a:pt x="99" y="20"/>
                    <a:pt x="91" y="13"/>
                  </a:cubicBezTo>
                  <a:cubicBezTo>
                    <a:pt x="82" y="4"/>
                    <a:pt x="70" y="0"/>
                    <a:pt x="54" y="0"/>
                  </a:cubicBezTo>
                  <a:cubicBezTo>
                    <a:pt x="0" y="0"/>
                    <a:pt x="0" y="0"/>
                    <a:pt x="0" y="0"/>
                  </a:cubicBezTo>
                  <a:cubicBezTo>
                    <a:pt x="0" y="137"/>
                    <a:pt x="0" y="137"/>
                    <a:pt x="0" y="137"/>
                  </a:cubicBezTo>
                  <a:cubicBezTo>
                    <a:pt x="41" y="137"/>
                    <a:pt x="41" y="137"/>
                    <a:pt x="41" y="137"/>
                  </a:cubicBezTo>
                  <a:lnTo>
                    <a:pt x="41" y="96"/>
                  </a:lnTo>
                  <a:close/>
                  <a:moveTo>
                    <a:pt x="41" y="29"/>
                  </a:moveTo>
                  <a:cubicBezTo>
                    <a:pt x="48" y="29"/>
                    <a:pt x="57" y="30"/>
                    <a:pt x="62" y="35"/>
                  </a:cubicBezTo>
                  <a:cubicBezTo>
                    <a:pt x="64" y="37"/>
                    <a:pt x="66" y="41"/>
                    <a:pt x="66" y="46"/>
                  </a:cubicBezTo>
                  <a:cubicBezTo>
                    <a:pt x="66" y="57"/>
                    <a:pt x="58" y="61"/>
                    <a:pt x="41" y="62"/>
                  </a:cubicBezTo>
                  <a:lnTo>
                    <a:pt x="41" y="29"/>
                  </a:lnTo>
                  <a:close/>
                </a:path>
              </a:pathLst>
            </a:custGeom>
            <a:grpFill/>
            <a:ln w="9525">
              <a:noFill/>
              <a:round/>
              <a:headEnd/>
              <a:tailEnd/>
            </a:ln>
          </p:spPr>
          <p:txBody>
            <a:bodyPr/>
            <a:lstStyle/>
            <a:p>
              <a:pPr>
                <a:defRPr/>
              </a:pPr>
              <a:endParaRPr lang="en-US" u="none">
                <a:ea typeface="+mn-ea"/>
              </a:endParaRPr>
            </a:p>
          </p:txBody>
        </p:sp>
        <p:sp>
          <p:nvSpPr>
            <p:cNvPr id="16" name="Oval 65"/>
            <p:cNvSpPr>
              <a:spLocks noChangeArrowheads="1"/>
            </p:cNvSpPr>
            <p:nvPr/>
          </p:nvSpPr>
          <p:spPr bwMode="auto">
            <a:xfrm>
              <a:off x="1074738" y="755650"/>
              <a:ext cx="136525" cy="139700"/>
            </a:xfrm>
            <a:prstGeom prst="ellipse">
              <a:avLst/>
            </a:prstGeom>
            <a:grpFill/>
            <a:ln w="9525">
              <a:noFill/>
              <a:round/>
              <a:headEnd/>
              <a:tailEnd/>
            </a:ln>
          </p:spPr>
          <p:txBody>
            <a:bodyPr/>
            <a:lstStyle/>
            <a:p>
              <a:pPr>
                <a:defRPr/>
              </a:pPr>
              <a:endParaRPr lang="en-US" u="none">
                <a:ea typeface="+mn-ea"/>
              </a:endParaRPr>
            </a:p>
          </p:txBody>
        </p:sp>
        <p:sp>
          <p:nvSpPr>
            <p:cNvPr id="17" name="Oval 66"/>
            <p:cNvSpPr>
              <a:spLocks noChangeArrowheads="1"/>
            </p:cNvSpPr>
            <p:nvPr/>
          </p:nvSpPr>
          <p:spPr bwMode="auto">
            <a:xfrm>
              <a:off x="1860550" y="1322388"/>
              <a:ext cx="138113" cy="136525"/>
            </a:xfrm>
            <a:prstGeom prst="ellipse">
              <a:avLst/>
            </a:prstGeom>
            <a:grpFill/>
            <a:ln w="9525">
              <a:noFill/>
              <a:round/>
              <a:headEnd/>
              <a:tailEnd/>
            </a:ln>
          </p:spPr>
          <p:txBody>
            <a:bodyPr/>
            <a:lstStyle/>
            <a:p>
              <a:pPr>
                <a:defRPr/>
              </a:pPr>
              <a:endParaRPr lang="en-US" u="none">
                <a:ea typeface="+mn-ea"/>
              </a:endParaRPr>
            </a:p>
          </p:txBody>
        </p:sp>
      </p:grpSp>
    </p:spTree>
    <p:extLst>
      <p:ext uri="{BB962C8B-B14F-4D97-AF65-F5344CB8AC3E}">
        <p14:creationId xmlns:mc="http://schemas.openxmlformats.org/markup-compatibility/2006" xmlns:mv="urn:schemas-microsoft-com:mac:vml" xmlns:p14="http://schemas.microsoft.com/office/powerpoint/2010/main" xmlns="" val="27133706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1pPr>
    <a:lvl2pPr marL="166688"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2pPr>
    <a:lvl3pPr marL="344488"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3pPr>
    <a:lvl4pPr marL="46355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4pPr>
    <a:lvl5pPr marL="62865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endParaRPr lang="en-US">
              <a:latin typeface="Calibri" charset="0"/>
            </a:endParaRPr>
          </a:p>
          <a:p>
            <a:r>
              <a:rPr lang="en-US">
                <a:latin typeface="Calibri" charset="0"/>
              </a:rPr>
              <a:t>  </a:t>
            </a:r>
          </a:p>
        </p:txBody>
      </p:sp>
      <p:sp>
        <p:nvSpPr>
          <p:cNvPr id="44036" name="Slide Number Placeholder 3"/>
          <p:cNvSpPr>
            <a:spLocks noGrp="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lvl1pPr eaLnBrk="0" hangingPunct="0">
              <a:defRPr u="sng">
                <a:solidFill>
                  <a:schemeClr val="tx1"/>
                </a:solidFill>
                <a:latin typeface="Arial" charset="0"/>
                <a:ea typeface="ＭＳ Ｐゴシック" charset="0"/>
              </a:defRPr>
            </a:lvl1pPr>
            <a:lvl2pPr marL="742950" indent="-285750" eaLnBrk="0" hangingPunct="0">
              <a:defRPr u="sng">
                <a:solidFill>
                  <a:schemeClr val="tx1"/>
                </a:solidFill>
                <a:latin typeface="Arial" charset="0"/>
                <a:ea typeface="ＭＳ Ｐゴシック" charset="0"/>
              </a:defRPr>
            </a:lvl2pPr>
            <a:lvl3pPr marL="1143000" indent="-228600" eaLnBrk="0" hangingPunct="0">
              <a:defRPr u="sng">
                <a:solidFill>
                  <a:schemeClr val="tx1"/>
                </a:solidFill>
                <a:latin typeface="Arial" charset="0"/>
                <a:ea typeface="ＭＳ Ｐゴシック" charset="0"/>
              </a:defRPr>
            </a:lvl3pPr>
            <a:lvl4pPr marL="1600200" indent="-228600" eaLnBrk="0" hangingPunct="0">
              <a:defRPr u="sng">
                <a:solidFill>
                  <a:schemeClr val="tx1"/>
                </a:solidFill>
                <a:latin typeface="Arial" charset="0"/>
                <a:ea typeface="ＭＳ Ｐゴシック" charset="0"/>
              </a:defRPr>
            </a:lvl4pPr>
            <a:lvl5pPr marL="2057400" indent="-228600" eaLnBrk="0" hangingPunct="0">
              <a:defRPr u="sng">
                <a:solidFill>
                  <a:schemeClr val="tx1"/>
                </a:solidFill>
                <a:latin typeface="Arial" charset="0"/>
                <a:ea typeface="ＭＳ Ｐゴシック" charset="0"/>
              </a:defRPr>
            </a:lvl5pPr>
            <a:lvl6pPr marL="2514600" indent="-228600" eaLnBrk="0" fontAlgn="base" hangingPunct="0">
              <a:spcBef>
                <a:spcPct val="0"/>
              </a:spcBef>
              <a:spcAft>
                <a:spcPct val="0"/>
              </a:spcAft>
              <a:defRPr u="sng">
                <a:solidFill>
                  <a:schemeClr val="tx1"/>
                </a:solidFill>
                <a:latin typeface="Arial" charset="0"/>
                <a:ea typeface="ＭＳ Ｐゴシック" charset="0"/>
              </a:defRPr>
            </a:lvl6pPr>
            <a:lvl7pPr marL="2971800" indent="-228600" eaLnBrk="0" fontAlgn="base" hangingPunct="0">
              <a:spcBef>
                <a:spcPct val="0"/>
              </a:spcBef>
              <a:spcAft>
                <a:spcPct val="0"/>
              </a:spcAft>
              <a:defRPr u="sng">
                <a:solidFill>
                  <a:schemeClr val="tx1"/>
                </a:solidFill>
                <a:latin typeface="Arial" charset="0"/>
                <a:ea typeface="ＭＳ Ｐゴシック" charset="0"/>
              </a:defRPr>
            </a:lvl7pPr>
            <a:lvl8pPr marL="3429000" indent="-228600" eaLnBrk="0" fontAlgn="base" hangingPunct="0">
              <a:spcBef>
                <a:spcPct val="0"/>
              </a:spcBef>
              <a:spcAft>
                <a:spcPct val="0"/>
              </a:spcAft>
              <a:defRPr u="sng">
                <a:solidFill>
                  <a:schemeClr val="tx1"/>
                </a:solidFill>
                <a:latin typeface="Arial" charset="0"/>
                <a:ea typeface="ＭＳ Ｐゴシック" charset="0"/>
              </a:defRPr>
            </a:lvl8pPr>
            <a:lvl9pPr marL="3886200" indent="-228600" eaLnBrk="0" fontAlgn="base" hangingPunct="0">
              <a:spcBef>
                <a:spcPct val="0"/>
              </a:spcBef>
              <a:spcAft>
                <a:spcPct val="0"/>
              </a:spcAft>
              <a:defRPr u="sng">
                <a:solidFill>
                  <a:schemeClr val="tx1"/>
                </a:solidFill>
                <a:latin typeface="Arial" charset="0"/>
                <a:ea typeface="ＭＳ Ｐゴシック" charset="0"/>
              </a:defRPr>
            </a:lvl9pPr>
          </a:lstStyle>
          <a:p>
            <a:fld id="{19CD99E0-E289-9448-A830-895B69C6E6F4}" type="slidenum">
              <a:rPr lang="en-US" u="none"/>
              <a:pPr/>
              <a:t>1</a:t>
            </a:fld>
            <a:endParaRPr lang="en-US" u="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Put it an image</a:t>
            </a:r>
            <a:r>
              <a:rPr lang="en-US" baseline="0" dirty="0" smtClean="0"/>
              <a:t> of someone pressing on the oval and it lighting up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Put a</a:t>
            </a:r>
            <a:r>
              <a:rPr lang="en-US" baseline="0" dirty="0" smtClean="0"/>
              <a:t> screenshot of list view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30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None/>
            </a:pPr>
            <a:endParaRPr lang="en-US" sz="1600" u="none" kern="1200" dirty="0" smtClean="0">
              <a:solidFill>
                <a:schemeClr val="tx1"/>
              </a:solidFill>
              <a:latin typeface="Calibri" pitchFamily="34"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Fingerprint. Is</a:t>
            </a:r>
            <a:r>
              <a:rPr lang="en-US" baseline="0" dirty="0" smtClean="0"/>
              <a:t> it telling me that is where I am going to tap. </a:t>
            </a:r>
            <a:r>
              <a:rPr lang="en-US" baseline="0" dirty="0" err="1" smtClean="0"/>
              <a:t>Ahhhh</a:t>
            </a:r>
            <a:r>
              <a:rPr lang="en-US" baseline="0" dirty="0" smtClean="0"/>
              <a:t>…ok, if I press hard, I can preview. It is like a pointer to </a:t>
            </a:r>
            <a:r>
              <a:rPr lang="en-US" baseline="0" dirty="0" err="1" smtClean="0"/>
              <a:t>poing</a:t>
            </a:r>
            <a:r>
              <a:rPr lang="en-US" baseline="0" dirty="0" smtClean="0"/>
              <a:t> my finger a little better. I did not know realize I was doing. </a:t>
            </a:r>
            <a:r>
              <a:rPr lang="en-US" baseline="0" dirty="0" err="1" smtClean="0"/>
              <a:t>Idid</a:t>
            </a:r>
            <a:r>
              <a:rPr lang="en-US" baseline="0" dirty="0" smtClean="0"/>
              <a:t> not realize what I was tapping and what I Was not tapping.  I was trying to get thing opened, but I am opening and closing it at the same time. I think I just pressed on the </a:t>
            </a:r>
            <a:r>
              <a:rPr lang="en-US" baseline="0" dirty="0" err="1" smtClean="0"/>
              <a:t>thumbanils</a:t>
            </a:r>
            <a:r>
              <a:rPr lang="en-US" baseline="0" dirty="0" smtClean="0"/>
              <a:t> and it closed it. </a:t>
            </a:r>
            <a:endParaRPr lang="en-US" dirty="0" smtClean="0"/>
          </a:p>
          <a:p>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31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p>
            <a:endParaRPr lang="en-US" sz="1400" dirty="0">
              <a:solidFill>
                <a:srgbClr val="4D4F53"/>
              </a:solidFill>
              <a:latin typeface="Calibri" charset="0"/>
            </a:endParaRPr>
          </a:p>
        </p:txBody>
      </p:sp>
      <p:sp>
        <p:nvSpPr>
          <p:cNvPr id="58372" name="Slide Number Placeholder 3"/>
          <p:cNvSpPr txBox="1">
            <a:spLocks noGrp="1"/>
          </p:cNvSpPr>
          <p:nvPr/>
        </p:nvSpPr>
        <p:spPr bwMode="auto">
          <a:xfrm>
            <a:off x="3970338" y="8829675"/>
            <a:ext cx="2351087" cy="46513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nchor="b"/>
          <a:lstStyle>
            <a:lvl1pPr eaLnBrk="0" hangingPunct="0">
              <a:defRPr u="sng">
                <a:solidFill>
                  <a:schemeClr val="tx1"/>
                </a:solidFill>
                <a:latin typeface="Arial" charset="0"/>
                <a:ea typeface="ＭＳ Ｐゴシック" charset="0"/>
              </a:defRPr>
            </a:lvl1pPr>
            <a:lvl2pPr marL="742950" indent="-285750" eaLnBrk="0" hangingPunct="0">
              <a:defRPr u="sng">
                <a:solidFill>
                  <a:schemeClr val="tx1"/>
                </a:solidFill>
                <a:latin typeface="Arial" charset="0"/>
                <a:ea typeface="ＭＳ Ｐゴシック" charset="0"/>
              </a:defRPr>
            </a:lvl2pPr>
            <a:lvl3pPr marL="1143000" indent="-228600" eaLnBrk="0" hangingPunct="0">
              <a:defRPr u="sng">
                <a:solidFill>
                  <a:schemeClr val="tx1"/>
                </a:solidFill>
                <a:latin typeface="Arial" charset="0"/>
                <a:ea typeface="ＭＳ Ｐゴシック" charset="0"/>
              </a:defRPr>
            </a:lvl3pPr>
            <a:lvl4pPr marL="1600200" indent="-228600" eaLnBrk="0" hangingPunct="0">
              <a:defRPr u="sng">
                <a:solidFill>
                  <a:schemeClr val="tx1"/>
                </a:solidFill>
                <a:latin typeface="Arial" charset="0"/>
                <a:ea typeface="ＭＳ Ｐゴシック" charset="0"/>
              </a:defRPr>
            </a:lvl4pPr>
            <a:lvl5pPr marL="2057400" indent="-228600" eaLnBrk="0" hangingPunct="0">
              <a:defRPr u="sng">
                <a:solidFill>
                  <a:schemeClr val="tx1"/>
                </a:solidFill>
                <a:latin typeface="Arial" charset="0"/>
                <a:ea typeface="ＭＳ Ｐゴシック" charset="0"/>
              </a:defRPr>
            </a:lvl5pPr>
            <a:lvl6pPr marL="2514600" indent="-228600" eaLnBrk="0" fontAlgn="base" hangingPunct="0">
              <a:spcBef>
                <a:spcPct val="0"/>
              </a:spcBef>
              <a:spcAft>
                <a:spcPct val="0"/>
              </a:spcAft>
              <a:defRPr u="sng">
                <a:solidFill>
                  <a:schemeClr val="tx1"/>
                </a:solidFill>
                <a:latin typeface="Arial" charset="0"/>
                <a:ea typeface="ＭＳ Ｐゴシック" charset="0"/>
              </a:defRPr>
            </a:lvl6pPr>
            <a:lvl7pPr marL="2971800" indent="-228600" eaLnBrk="0" fontAlgn="base" hangingPunct="0">
              <a:spcBef>
                <a:spcPct val="0"/>
              </a:spcBef>
              <a:spcAft>
                <a:spcPct val="0"/>
              </a:spcAft>
              <a:defRPr u="sng">
                <a:solidFill>
                  <a:schemeClr val="tx1"/>
                </a:solidFill>
                <a:latin typeface="Arial" charset="0"/>
                <a:ea typeface="ＭＳ Ｐゴシック" charset="0"/>
              </a:defRPr>
            </a:lvl7pPr>
            <a:lvl8pPr marL="3429000" indent="-228600" eaLnBrk="0" fontAlgn="base" hangingPunct="0">
              <a:spcBef>
                <a:spcPct val="0"/>
              </a:spcBef>
              <a:spcAft>
                <a:spcPct val="0"/>
              </a:spcAft>
              <a:defRPr u="sng">
                <a:solidFill>
                  <a:schemeClr val="tx1"/>
                </a:solidFill>
                <a:latin typeface="Arial" charset="0"/>
                <a:ea typeface="ＭＳ Ｐゴシック" charset="0"/>
              </a:defRPr>
            </a:lvl8pPr>
            <a:lvl9pPr marL="3886200" indent="-228600" eaLnBrk="0" fontAlgn="base" hangingPunct="0">
              <a:spcBef>
                <a:spcPct val="0"/>
              </a:spcBef>
              <a:spcAft>
                <a:spcPct val="0"/>
              </a:spcAft>
              <a:defRPr u="sng">
                <a:solidFill>
                  <a:schemeClr val="tx1"/>
                </a:solidFill>
                <a:latin typeface="Arial" charset="0"/>
                <a:ea typeface="ＭＳ Ｐゴシック" charset="0"/>
              </a:defRPr>
            </a:lvl9pPr>
          </a:lstStyle>
          <a:p>
            <a:pPr algn="r"/>
            <a:fld id="{9CDA4011-0651-2243-8B41-09AF82B11DBE}" type="slidenum">
              <a:rPr lang="en-US" sz="1200" u="none"/>
              <a:pPr algn="r"/>
              <a:t>33</a:t>
            </a:fld>
            <a:endParaRPr lang="en-US" sz="1200" u="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a:lstStyle/>
          <a:p>
            <a:endParaRPr lang="en-US">
              <a:latin typeface="Calibri" charset="0"/>
            </a:endParaRPr>
          </a:p>
        </p:txBody>
      </p:sp>
      <p:sp>
        <p:nvSpPr>
          <p:cNvPr id="45060" name="Slide Number Placeholder 3"/>
          <p:cNvSpPr>
            <a:spLocks noGrp="1"/>
          </p:cNvSpPr>
          <p:nvPr>
            <p:ph type="sldNum" sz="quarter" idx="5"/>
          </p:nvPr>
        </p:nvSpPr>
        <p:spPr>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a:lstStyle>
            <a:lvl1pPr eaLnBrk="0" hangingPunct="0">
              <a:defRPr u="sng">
                <a:solidFill>
                  <a:schemeClr val="tx1"/>
                </a:solidFill>
                <a:latin typeface="Arial" charset="0"/>
                <a:ea typeface="ＭＳ Ｐゴシック" charset="0"/>
              </a:defRPr>
            </a:lvl1pPr>
            <a:lvl2pPr marL="742950" indent="-285750" eaLnBrk="0" hangingPunct="0">
              <a:defRPr u="sng">
                <a:solidFill>
                  <a:schemeClr val="tx1"/>
                </a:solidFill>
                <a:latin typeface="Arial" charset="0"/>
                <a:ea typeface="ＭＳ Ｐゴシック" charset="0"/>
              </a:defRPr>
            </a:lvl2pPr>
            <a:lvl3pPr marL="1143000" indent="-228600" eaLnBrk="0" hangingPunct="0">
              <a:defRPr u="sng">
                <a:solidFill>
                  <a:schemeClr val="tx1"/>
                </a:solidFill>
                <a:latin typeface="Arial" charset="0"/>
                <a:ea typeface="ＭＳ Ｐゴシック" charset="0"/>
              </a:defRPr>
            </a:lvl3pPr>
            <a:lvl4pPr marL="1600200" indent="-228600" eaLnBrk="0" hangingPunct="0">
              <a:defRPr u="sng">
                <a:solidFill>
                  <a:schemeClr val="tx1"/>
                </a:solidFill>
                <a:latin typeface="Arial" charset="0"/>
                <a:ea typeface="ＭＳ Ｐゴシック" charset="0"/>
              </a:defRPr>
            </a:lvl4pPr>
            <a:lvl5pPr marL="2057400" indent="-228600" eaLnBrk="0" hangingPunct="0">
              <a:defRPr u="sng">
                <a:solidFill>
                  <a:schemeClr val="tx1"/>
                </a:solidFill>
                <a:latin typeface="Arial" charset="0"/>
                <a:ea typeface="ＭＳ Ｐゴシック" charset="0"/>
              </a:defRPr>
            </a:lvl5pPr>
            <a:lvl6pPr marL="2514600" indent="-228600" eaLnBrk="0" fontAlgn="base" hangingPunct="0">
              <a:spcBef>
                <a:spcPct val="0"/>
              </a:spcBef>
              <a:spcAft>
                <a:spcPct val="0"/>
              </a:spcAft>
              <a:defRPr u="sng">
                <a:solidFill>
                  <a:schemeClr val="tx1"/>
                </a:solidFill>
                <a:latin typeface="Arial" charset="0"/>
                <a:ea typeface="ＭＳ Ｐゴシック" charset="0"/>
              </a:defRPr>
            </a:lvl6pPr>
            <a:lvl7pPr marL="2971800" indent="-228600" eaLnBrk="0" fontAlgn="base" hangingPunct="0">
              <a:spcBef>
                <a:spcPct val="0"/>
              </a:spcBef>
              <a:spcAft>
                <a:spcPct val="0"/>
              </a:spcAft>
              <a:defRPr u="sng">
                <a:solidFill>
                  <a:schemeClr val="tx1"/>
                </a:solidFill>
                <a:latin typeface="Arial" charset="0"/>
                <a:ea typeface="ＭＳ Ｐゴシック" charset="0"/>
              </a:defRPr>
            </a:lvl7pPr>
            <a:lvl8pPr marL="3429000" indent="-228600" eaLnBrk="0" fontAlgn="base" hangingPunct="0">
              <a:spcBef>
                <a:spcPct val="0"/>
              </a:spcBef>
              <a:spcAft>
                <a:spcPct val="0"/>
              </a:spcAft>
              <a:defRPr u="sng">
                <a:solidFill>
                  <a:schemeClr val="tx1"/>
                </a:solidFill>
                <a:latin typeface="Arial" charset="0"/>
                <a:ea typeface="ＭＳ Ｐゴシック" charset="0"/>
              </a:defRPr>
            </a:lvl8pPr>
            <a:lvl9pPr marL="3886200" indent="-228600" eaLnBrk="0" fontAlgn="base" hangingPunct="0">
              <a:spcBef>
                <a:spcPct val="0"/>
              </a:spcBef>
              <a:spcAft>
                <a:spcPct val="0"/>
              </a:spcAft>
              <a:defRPr u="sng">
                <a:solidFill>
                  <a:schemeClr val="tx1"/>
                </a:solidFill>
                <a:latin typeface="Arial" charset="0"/>
                <a:ea typeface="ＭＳ Ｐゴシック" charset="0"/>
              </a:defRPr>
            </a:lvl9pPr>
          </a:lstStyle>
          <a:p>
            <a:fld id="{737C308B-12F1-FF47-8251-4F34526EC842}" type="slidenum">
              <a:rPr lang="en-US" u="none"/>
              <a:pPr/>
              <a:t>2</a:t>
            </a:fld>
            <a:endParaRPr lang="en-US" u="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“I did not commit those six moves to memory, so I was not really sure </a:t>
            </a:r>
          </a:p>
          <a:p>
            <a:r>
              <a:rPr lang="en-US" dirty="0" err="1" smtClean="0"/>
              <a:t>Rethinkg</a:t>
            </a:r>
            <a:r>
              <a:rPr lang="en-US" dirty="0" smtClean="0"/>
              <a:t> the screenshots here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i="1" u="none" dirty="0" smtClean="0"/>
              <a:t> “I did not commit those six moves to memory, so I am not really sure.”</a:t>
            </a:r>
          </a:p>
          <a:p>
            <a:pPr>
              <a:buNone/>
            </a:pPr>
            <a:r>
              <a:rPr lang="en-US" i="1" u="none" dirty="0" smtClean="0"/>
              <a:t>“If I had those little directions from before, that would probably help.”</a:t>
            </a:r>
          </a:p>
          <a:p>
            <a:pPr>
              <a:buNone/>
            </a:pPr>
            <a:r>
              <a:rPr lang="en-US" i="1" u="none" dirty="0" smtClean="0"/>
              <a:t>	-Joshua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i="1" u="none" dirty="0" smtClean="0"/>
          </a:p>
          <a:p>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Users would want to drag and drop, but it was in full screen and could not minimize</a:t>
            </a:r>
          </a:p>
          <a:p>
            <a:endParaRPr lang="en-US" dirty="0" smtClean="0"/>
          </a:p>
        </p:txBody>
      </p:sp>
      <p:sp>
        <p:nvSpPr>
          <p:cNvPr id="4" name="Slide Number Placeholder 3"/>
          <p:cNvSpPr>
            <a:spLocks noGrp="1"/>
          </p:cNvSpPr>
          <p:nvPr>
            <p:ph type="sldNum" sz="quarter" idx="10"/>
          </p:nvPr>
        </p:nvSpPr>
        <p:spPr/>
        <p:txBody>
          <a:bodyPr/>
          <a:lstStyle/>
          <a:p>
            <a:fld id="{95DC8B9A-CB40-554C-B695-3A2170A1D75B}"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am trying to figure</a:t>
            </a:r>
            <a:r>
              <a:rPr lang="en-US" baseline="0" dirty="0" smtClean="0"/>
              <a:t> out, how to I minimize this”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14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Whetehr</a:t>
            </a:r>
            <a:r>
              <a:rPr lang="en-US" dirty="0" smtClean="0"/>
              <a:t> it was pressing home </a:t>
            </a:r>
            <a:r>
              <a:rPr lang="en-US" dirty="0" err="1" smtClean="0"/>
              <a:t>ot</a:t>
            </a:r>
            <a:r>
              <a:rPr lang="en-US" dirty="0" smtClean="0"/>
              <a:t> multi-tasking</a:t>
            </a:r>
            <a:r>
              <a:rPr lang="en-US" baseline="0" dirty="0" smtClean="0"/>
              <a:t> they were </a:t>
            </a:r>
            <a:r>
              <a:rPr lang="en-US" baseline="0" dirty="0" err="1" smtClean="0"/>
              <a:t>ntot</a:t>
            </a:r>
            <a:r>
              <a:rPr lang="en-US" baseline="0" dirty="0" smtClean="0"/>
              <a:t> confident that the G2P was still running the </a:t>
            </a:r>
            <a:r>
              <a:rPr lang="en-US" baseline="0" dirty="0" err="1" smtClean="0"/>
              <a:t>the</a:t>
            </a:r>
            <a:r>
              <a:rPr lang="en-US" baseline="0" dirty="0" smtClean="0"/>
              <a:t> background </a:t>
            </a:r>
          </a:p>
          <a:p>
            <a:endParaRPr lang="en-US" baseline="0" dirty="0" smtClean="0"/>
          </a:p>
          <a:p>
            <a:r>
              <a:rPr lang="en-US" baseline="0" dirty="0" smtClean="0"/>
              <a:t>The </a:t>
            </a:r>
            <a:r>
              <a:rPr lang="en-US" baseline="0" dirty="0" err="1" smtClean="0"/>
              <a:t>muti</a:t>
            </a:r>
            <a:r>
              <a:rPr lang="en-US" baseline="0" dirty="0" smtClean="0"/>
              <a:t>- tasking with the notification is all about multi-tasking on the </a:t>
            </a:r>
            <a:r>
              <a:rPr lang="en-US" baseline="0" dirty="0" err="1" smtClean="0"/>
              <a:t>eivce</a:t>
            </a:r>
            <a:r>
              <a:rPr lang="en-US" baseline="0" dirty="0" smtClean="0"/>
              <a:t>, which is not really our concern. The fact that they are having trouble multi-tasking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18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Users were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would think</a:t>
            </a:r>
            <a:r>
              <a:rPr lang="en-US" baseline="0" dirty="0" smtClean="0"/>
              <a:t> that If I hit the scroll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a:t>
            </a:r>
            <a:r>
              <a:rPr lang="en-US" baseline="0" dirty="0" smtClean="0"/>
              <a:t> users were blaming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68"/>
          <p:cNvGrpSpPr/>
          <p:nvPr userDrawn="1"/>
        </p:nvGrpSpPr>
        <p:grpSpPr>
          <a:xfrm>
            <a:off x="9757358" y="3204864"/>
            <a:ext cx="1132316" cy="448272"/>
            <a:chOff x="727075" y="755650"/>
            <a:chExt cx="1776413" cy="703263"/>
          </a:xfrm>
          <a:solidFill>
            <a:schemeClr val="bg1"/>
          </a:solidFill>
        </p:grpSpPr>
        <p:sp>
          <p:nvSpPr>
            <p:cNvPr id="5" name="Freeform 57"/>
            <p:cNvSpPr>
              <a:spLocks noEditPoints="1"/>
            </p:cNvSpPr>
            <p:nvPr/>
          </p:nvSpPr>
          <p:spPr bwMode="auto">
            <a:xfrm>
              <a:off x="2416175" y="925513"/>
              <a:ext cx="87313" cy="88900"/>
            </a:xfrm>
            <a:custGeom>
              <a:avLst/>
              <a:gdLst/>
              <a:ahLst/>
              <a:cxnLst>
                <a:cxn ang="0">
                  <a:pos x="17" y="0"/>
                </a:cxn>
                <a:cxn ang="0">
                  <a:pos x="0" y="16"/>
                </a:cxn>
                <a:cxn ang="0">
                  <a:pos x="17" y="33"/>
                </a:cxn>
                <a:cxn ang="0">
                  <a:pos x="33" y="16"/>
                </a:cxn>
                <a:cxn ang="0">
                  <a:pos x="33" y="16"/>
                </a:cxn>
                <a:cxn ang="0">
                  <a:pos x="17" y="0"/>
                </a:cxn>
                <a:cxn ang="0">
                  <a:pos x="17" y="31"/>
                </a:cxn>
                <a:cxn ang="0">
                  <a:pos x="2" y="16"/>
                </a:cxn>
                <a:cxn ang="0">
                  <a:pos x="17" y="2"/>
                </a:cxn>
                <a:cxn ang="0">
                  <a:pos x="31" y="16"/>
                </a:cxn>
                <a:cxn ang="0">
                  <a:pos x="17" y="31"/>
                </a:cxn>
              </a:cxnLst>
              <a:rect l="0" t="0" r="r" b="b"/>
              <a:pathLst>
                <a:path w="33" h="33">
                  <a:moveTo>
                    <a:pt x="17" y="0"/>
                  </a:moveTo>
                  <a:cubicBezTo>
                    <a:pt x="8" y="0"/>
                    <a:pt x="0" y="7"/>
                    <a:pt x="0" y="16"/>
                  </a:cubicBezTo>
                  <a:cubicBezTo>
                    <a:pt x="0" y="25"/>
                    <a:pt x="8" y="33"/>
                    <a:pt x="17" y="33"/>
                  </a:cubicBezTo>
                  <a:cubicBezTo>
                    <a:pt x="26" y="33"/>
                    <a:pt x="33" y="25"/>
                    <a:pt x="33" y="16"/>
                  </a:cubicBezTo>
                  <a:cubicBezTo>
                    <a:pt x="33" y="16"/>
                    <a:pt x="33" y="16"/>
                    <a:pt x="33" y="16"/>
                  </a:cubicBezTo>
                  <a:cubicBezTo>
                    <a:pt x="33" y="7"/>
                    <a:pt x="26" y="0"/>
                    <a:pt x="17" y="0"/>
                  </a:cubicBezTo>
                  <a:close/>
                  <a:moveTo>
                    <a:pt x="17" y="31"/>
                  </a:moveTo>
                  <a:cubicBezTo>
                    <a:pt x="9" y="31"/>
                    <a:pt x="2" y="24"/>
                    <a:pt x="2" y="16"/>
                  </a:cubicBezTo>
                  <a:cubicBezTo>
                    <a:pt x="2" y="8"/>
                    <a:pt x="9" y="2"/>
                    <a:pt x="17" y="2"/>
                  </a:cubicBezTo>
                  <a:cubicBezTo>
                    <a:pt x="25" y="2"/>
                    <a:pt x="31" y="8"/>
                    <a:pt x="31" y="16"/>
                  </a:cubicBezTo>
                  <a:cubicBezTo>
                    <a:pt x="31" y="24"/>
                    <a:pt x="25" y="31"/>
                    <a:pt x="17" y="31"/>
                  </a:cubicBezTo>
                  <a:close/>
                </a:path>
              </a:pathLst>
            </a:custGeom>
            <a:grpFill/>
            <a:ln w="9525">
              <a:noFill/>
              <a:round/>
              <a:headEnd/>
              <a:tailEnd/>
            </a:ln>
          </p:spPr>
          <p:txBody>
            <a:bodyPr/>
            <a:lstStyle/>
            <a:p>
              <a:pPr>
                <a:defRPr/>
              </a:pPr>
              <a:endParaRPr lang="en-US" u="none">
                <a:ea typeface="+mn-ea"/>
              </a:endParaRPr>
            </a:p>
          </p:txBody>
        </p:sp>
        <p:sp>
          <p:nvSpPr>
            <p:cNvPr id="6" name="Freeform 58"/>
            <p:cNvSpPr>
              <a:spLocks noEditPoints="1"/>
            </p:cNvSpPr>
            <p:nvPr/>
          </p:nvSpPr>
          <p:spPr bwMode="auto">
            <a:xfrm>
              <a:off x="2443163" y="944563"/>
              <a:ext cx="36513" cy="47625"/>
            </a:xfrm>
            <a:custGeom>
              <a:avLst/>
              <a:gdLst/>
              <a:ahLst/>
              <a:cxnLst>
                <a:cxn ang="0">
                  <a:pos x="14" y="5"/>
                </a:cxn>
                <a:cxn ang="0">
                  <a:pos x="6" y="0"/>
                </a:cxn>
                <a:cxn ang="0">
                  <a:pos x="0" y="0"/>
                </a:cxn>
                <a:cxn ang="0">
                  <a:pos x="0" y="18"/>
                </a:cxn>
                <a:cxn ang="0">
                  <a:pos x="3" y="18"/>
                </a:cxn>
                <a:cxn ang="0">
                  <a:pos x="3" y="11"/>
                </a:cxn>
                <a:cxn ang="0">
                  <a:pos x="6" y="11"/>
                </a:cxn>
                <a:cxn ang="0">
                  <a:pos x="11" y="16"/>
                </a:cxn>
                <a:cxn ang="0">
                  <a:pos x="11" y="18"/>
                </a:cxn>
                <a:cxn ang="0">
                  <a:pos x="14" y="18"/>
                </a:cxn>
                <a:cxn ang="0">
                  <a:pos x="14" y="15"/>
                </a:cxn>
                <a:cxn ang="0">
                  <a:pos x="10" y="10"/>
                </a:cxn>
                <a:cxn ang="0">
                  <a:pos x="14" y="5"/>
                </a:cxn>
                <a:cxn ang="0">
                  <a:pos x="6" y="9"/>
                </a:cxn>
                <a:cxn ang="0">
                  <a:pos x="3" y="9"/>
                </a:cxn>
                <a:cxn ang="0">
                  <a:pos x="3" y="2"/>
                </a:cxn>
                <a:cxn ang="0">
                  <a:pos x="6" y="2"/>
                </a:cxn>
                <a:cxn ang="0">
                  <a:pos x="11" y="5"/>
                </a:cxn>
                <a:cxn ang="0">
                  <a:pos x="6" y="9"/>
                </a:cxn>
              </a:cxnLst>
              <a:rect l="0" t="0" r="r" b="b"/>
              <a:pathLst>
                <a:path w="14" h="18">
                  <a:moveTo>
                    <a:pt x="14" y="5"/>
                  </a:moveTo>
                  <a:cubicBezTo>
                    <a:pt x="14" y="1"/>
                    <a:pt x="10" y="0"/>
                    <a:pt x="6" y="0"/>
                  </a:cubicBezTo>
                  <a:cubicBezTo>
                    <a:pt x="0" y="0"/>
                    <a:pt x="0" y="0"/>
                    <a:pt x="0" y="0"/>
                  </a:cubicBezTo>
                  <a:cubicBezTo>
                    <a:pt x="0" y="18"/>
                    <a:pt x="0" y="18"/>
                    <a:pt x="0" y="18"/>
                  </a:cubicBezTo>
                  <a:cubicBezTo>
                    <a:pt x="3" y="18"/>
                    <a:pt x="3" y="18"/>
                    <a:pt x="3" y="18"/>
                  </a:cubicBezTo>
                  <a:cubicBezTo>
                    <a:pt x="3" y="11"/>
                    <a:pt x="3" y="11"/>
                    <a:pt x="3" y="11"/>
                  </a:cubicBezTo>
                  <a:cubicBezTo>
                    <a:pt x="6" y="11"/>
                    <a:pt x="6" y="11"/>
                    <a:pt x="6" y="11"/>
                  </a:cubicBezTo>
                  <a:cubicBezTo>
                    <a:pt x="10" y="11"/>
                    <a:pt x="11" y="12"/>
                    <a:pt x="11" y="16"/>
                  </a:cubicBezTo>
                  <a:cubicBezTo>
                    <a:pt x="11" y="17"/>
                    <a:pt x="11" y="18"/>
                    <a:pt x="11" y="18"/>
                  </a:cubicBezTo>
                  <a:cubicBezTo>
                    <a:pt x="14" y="18"/>
                    <a:pt x="14" y="18"/>
                    <a:pt x="14" y="18"/>
                  </a:cubicBezTo>
                  <a:cubicBezTo>
                    <a:pt x="14" y="18"/>
                    <a:pt x="14" y="17"/>
                    <a:pt x="14" y="15"/>
                  </a:cubicBezTo>
                  <a:cubicBezTo>
                    <a:pt x="14" y="12"/>
                    <a:pt x="12" y="10"/>
                    <a:pt x="10" y="10"/>
                  </a:cubicBezTo>
                  <a:cubicBezTo>
                    <a:pt x="12" y="9"/>
                    <a:pt x="14" y="8"/>
                    <a:pt x="14" y="5"/>
                  </a:cubicBezTo>
                  <a:close/>
                  <a:moveTo>
                    <a:pt x="6" y="9"/>
                  </a:moveTo>
                  <a:cubicBezTo>
                    <a:pt x="3" y="9"/>
                    <a:pt x="3" y="9"/>
                    <a:pt x="3" y="9"/>
                  </a:cubicBezTo>
                  <a:cubicBezTo>
                    <a:pt x="3" y="2"/>
                    <a:pt x="3" y="2"/>
                    <a:pt x="3" y="2"/>
                  </a:cubicBezTo>
                  <a:cubicBezTo>
                    <a:pt x="6" y="2"/>
                    <a:pt x="6" y="2"/>
                    <a:pt x="6" y="2"/>
                  </a:cubicBezTo>
                  <a:cubicBezTo>
                    <a:pt x="9" y="2"/>
                    <a:pt x="11" y="3"/>
                    <a:pt x="11" y="5"/>
                  </a:cubicBezTo>
                  <a:cubicBezTo>
                    <a:pt x="11" y="8"/>
                    <a:pt x="9" y="9"/>
                    <a:pt x="6" y="9"/>
                  </a:cubicBezTo>
                  <a:close/>
                </a:path>
              </a:pathLst>
            </a:custGeom>
            <a:grpFill/>
            <a:ln w="9525">
              <a:noFill/>
              <a:round/>
              <a:headEnd/>
              <a:tailEnd/>
            </a:ln>
          </p:spPr>
          <p:txBody>
            <a:bodyPr/>
            <a:lstStyle/>
            <a:p>
              <a:pPr>
                <a:defRPr/>
              </a:pPr>
              <a:endParaRPr lang="en-US" u="none">
                <a:ea typeface="+mn-ea"/>
              </a:endParaRPr>
            </a:p>
          </p:txBody>
        </p:sp>
        <p:sp>
          <p:nvSpPr>
            <p:cNvPr id="7" name="Freeform 59"/>
            <p:cNvSpPr>
              <a:spLocks/>
            </p:cNvSpPr>
            <p:nvPr/>
          </p:nvSpPr>
          <p:spPr bwMode="auto">
            <a:xfrm>
              <a:off x="1227138" y="925513"/>
              <a:ext cx="276225" cy="366713"/>
            </a:xfrm>
            <a:custGeom>
              <a:avLst/>
              <a:gdLst/>
              <a:ahLst/>
              <a:cxnLst>
                <a:cxn ang="0">
                  <a:pos x="52" y="231"/>
                </a:cxn>
                <a:cxn ang="0">
                  <a:pos x="121" y="231"/>
                </a:cxn>
                <a:cxn ang="0">
                  <a:pos x="121" y="61"/>
                </a:cxn>
                <a:cxn ang="0">
                  <a:pos x="174" y="61"/>
                </a:cxn>
                <a:cxn ang="0">
                  <a:pos x="174" y="0"/>
                </a:cxn>
                <a:cxn ang="0">
                  <a:pos x="0" y="0"/>
                </a:cxn>
                <a:cxn ang="0">
                  <a:pos x="0" y="61"/>
                </a:cxn>
                <a:cxn ang="0">
                  <a:pos x="52" y="61"/>
                </a:cxn>
                <a:cxn ang="0">
                  <a:pos x="52" y="231"/>
                </a:cxn>
              </a:cxnLst>
              <a:rect l="0" t="0" r="r" b="b"/>
              <a:pathLst>
                <a:path w="174" h="231">
                  <a:moveTo>
                    <a:pt x="52" y="231"/>
                  </a:moveTo>
                  <a:lnTo>
                    <a:pt x="121" y="231"/>
                  </a:lnTo>
                  <a:lnTo>
                    <a:pt x="121" y="61"/>
                  </a:lnTo>
                  <a:lnTo>
                    <a:pt x="174" y="61"/>
                  </a:lnTo>
                  <a:lnTo>
                    <a:pt x="174" y="0"/>
                  </a:lnTo>
                  <a:lnTo>
                    <a:pt x="0" y="0"/>
                  </a:lnTo>
                  <a:lnTo>
                    <a:pt x="0" y="61"/>
                  </a:lnTo>
                  <a:lnTo>
                    <a:pt x="52" y="61"/>
                  </a:lnTo>
                  <a:lnTo>
                    <a:pt x="52" y="231"/>
                  </a:lnTo>
                  <a:close/>
                </a:path>
              </a:pathLst>
            </a:custGeom>
            <a:grpFill/>
            <a:ln w="9525">
              <a:noFill/>
              <a:round/>
              <a:headEnd/>
              <a:tailEnd/>
            </a:ln>
          </p:spPr>
          <p:txBody>
            <a:bodyPr/>
            <a:lstStyle/>
            <a:p>
              <a:pPr>
                <a:defRPr/>
              </a:pPr>
              <a:endParaRPr lang="en-US" u="none">
                <a:ea typeface="+mn-ea"/>
              </a:endParaRPr>
            </a:p>
          </p:txBody>
        </p:sp>
        <p:sp>
          <p:nvSpPr>
            <p:cNvPr id="8" name="Rectangle 60"/>
            <p:cNvSpPr>
              <a:spLocks noChangeArrowheads="1"/>
            </p:cNvSpPr>
            <p:nvPr/>
          </p:nvSpPr>
          <p:spPr bwMode="auto">
            <a:xfrm>
              <a:off x="1876425" y="925513"/>
              <a:ext cx="107950" cy="366713"/>
            </a:xfrm>
            <a:prstGeom prst="rect">
              <a:avLst/>
            </a:prstGeom>
            <a:grpFill/>
            <a:ln w="9525">
              <a:noFill/>
              <a:miter lim="800000"/>
              <a:headEnd/>
              <a:tailEnd/>
            </a:ln>
          </p:spPr>
          <p:txBody>
            <a:bodyPr/>
            <a:lstStyle/>
            <a:p>
              <a:pPr>
                <a:defRPr/>
              </a:pPr>
              <a:endParaRPr lang="en-US" u="none">
                <a:ea typeface="+mn-ea"/>
              </a:endParaRPr>
            </a:p>
          </p:txBody>
        </p:sp>
        <p:sp>
          <p:nvSpPr>
            <p:cNvPr id="9" name="Freeform 61"/>
            <p:cNvSpPr>
              <a:spLocks/>
            </p:cNvSpPr>
            <p:nvPr/>
          </p:nvSpPr>
          <p:spPr bwMode="auto">
            <a:xfrm>
              <a:off x="2001838" y="925513"/>
              <a:ext cx="401638" cy="366713"/>
            </a:xfrm>
            <a:custGeom>
              <a:avLst/>
              <a:gdLst/>
              <a:ahLst/>
              <a:cxnLst>
                <a:cxn ang="0">
                  <a:pos x="83" y="231"/>
                </a:cxn>
                <a:cxn ang="0">
                  <a:pos x="132" y="164"/>
                </a:cxn>
                <a:cxn ang="0">
                  <a:pos x="170" y="231"/>
                </a:cxn>
                <a:cxn ang="0">
                  <a:pos x="253" y="231"/>
                </a:cxn>
                <a:cxn ang="0">
                  <a:pos x="172" y="106"/>
                </a:cxn>
                <a:cxn ang="0">
                  <a:pos x="249" y="0"/>
                </a:cxn>
                <a:cxn ang="0">
                  <a:pos x="164" y="0"/>
                </a:cxn>
                <a:cxn ang="0">
                  <a:pos x="132" y="49"/>
                </a:cxn>
                <a:cxn ang="0">
                  <a:pos x="105" y="0"/>
                </a:cxn>
                <a:cxn ang="0">
                  <a:pos x="21" y="0"/>
                </a:cxn>
                <a:cxn ang="0">
                  <a:pos x="92" y="106"/>
                </a:cxn>
                <a:cxn ang="0">
                  <a:pos x="0" y="231"/>
                </a:cxn>
                <a:cxn ang="0">
                  <a:pos x="83" y="231"/>
                </a:cxn>
              </a:cxnLst>
              <a:rect l="0" t="0" r="r" b="b"/>
              <a:pathLst>
                <a:path w="253" h="231">
                  <a:moveTo>
                    <a:pt x="83" y="231"/>
                  </a:moveTo>
                  <a:lnTo>
                    <a:pt x="132" y="164"/>
                  </a:lnTo>
                  <a:lnTo>
                    <a:pt x="170" y="231"/>
                  </a:lnTo>
                  <a:lnTo>
                    <a:pt x="253" y="231"/>
                  </a:lnTo>
                  <a:lnTo>
                    <a:pt x="172" y="106"/>
                  </a:lnTo>
                  <a:lnTo>
                    <a:pt x="249" y="0"/>
                  </a:lnTo>
                  <a:lnTo>
                    <a:pt x="164" y="0"/>
                  </a:lnTo>
                  <a:lnTo>
                    <a:pt x="132" y="49"/>
                  </a:lnTo>
                  <a:lnTo>
                    <a:pt x="105" y="0"/>
                  </a:lnTo>
                  <a:lnTo>
                    <a:pt x="21" y="0"/>
                  </a:lnTo>
                  <a:lnTo>
                    <a:pt x="92" y="106"/>
                  </a:lnTo>
                  <a:lnTo>
                    <a:pt x="0" y="231"/>
                  </a:lnTo>
                  <a:lnTo>
                    <a:pt x="83" y="231"/>
                  </a:lnTo>
                  <a:close/>
                </a:path>
              </a:pathLst>
            </a:custGeom>
            <a:grpFill/>
            <a:ln w="9525">
              <a:noFill/>
              <a:round/>
              <a:headEnd/>
              <a:tailEnd/>
            </a:ln>
          </p:spPr>
          <p:txBody>
            <a:bodyPr/>
            <a:lstStyle/>
            <a:p>
              <a:pPr>
                <a:defRPr/>
              </a:pPr>
              <a:endParaRPr lang="en-US" u="none">
                <a:ea typeface="+mn-ea"/>
              </a:endParaRPr>
            </a:p>
          </p:txBody>
        </p:sp>
        <p:sp>
          <p:nvSpPr>
            <p:cNvPr id="10" name="Rectangle 62"/>
            <p:cNvSpPr>
              <a:spLocks noChangeArrowheads="1"/>
            </p:cNvSpPr>
            <p:nvPr/>
          </p:nvSpPr>
          <p:spPr bwMode="auto">
            <a:xfrm>
              <a:off x="1089025" y="925513"/>
              <a:ext cx="109538" cy="366713"/>
            </a:xfrm>
            <a:prstGeom prst="rect">
              <a:avLst/>
            </a:prstGeom>
            <a:grpFill/>
            <a:ln w="9525">
              <a:noFill/>
              <a:miter lim="800000"/>
              <a:headEnd/>
              <a:tailEnd/>
            </a:ln>
          </p:spPr>
          <p:txBody>
            <a:bodyPr/>
            <a:lstStyle/>
            <a:p>
              <a:pPr>
                <a:defRPr/>
              </a:pPr>
              <a:endParaRPr lang="en-US" u="none">
                <a:ea typeface="+mn-ea"/>
              </a:endParaRPr>
            </a:p>
          </p:txBody>
        </p:sp>
        <p:sp>
          <p:nvSpPr>
            <p:cNvPr id="11" name="Freeform 63"/>
            <p:cNvSpPr>
              <a:spLocks/>
            </p:cNvSpPr>
            <p:nvPr/>
          </p:nvSpPr>
          <p:spPr bwMode="auto">
            <a:xfrm>
              <a:off x="727075" y="917575"/>
              <a:ext cx="327025" cy="382588"/>
            </a:xfrm>
            <a:custGeom>
              <a:avLst/>
              <a:gdLst/>
              <a:ahLst/>
              <a:cxnLst>
                <a:cxn ang="0">
                  <a:pos x="72" y="143"/>
                </a:cxn>
                <a:cxn ang="0">
                  <a:pos x="123" y="121"/>
                </a:cxn>
                <a:cxn ang="0">
                  <a:pos x="102" y="86"/>
                </a:cxn>
                <a:cxn ang="0">
                  <a:pos x="72" y="103"/>
                </a:cxn>
                <a:cxn ang="0">
                  <a:pos x="42" y="71"/>
                </a:cxn>
                <a:cxn ang="0">
                  <a:pos x="72" y="40"/>
                </a:cxn>
                <a:cxn ang="0">
                  <a:pos x="102" y="57"/>
                </a:cxn>
                <a:cxn ang="0">
                  <a:pos x="123" y="22"/>
                </a:cxn>
                <a:cxn ang="0">
                  <a:pos x="72" y="0"/>
                </a:cxn>
                <a:cxn ang="0">
                  <a:pos x="0" y="71"/>
                </a:cxn>
                <a:cxn ang="0">
                  <a:pos x="0" y="72"/>
                </a:cxn>
                <a:cxn ang="0">
                  <a:pos x="72" y="143"/>
                </a:cxn>
              </a:cxnLst>
              <a:rect l="0" t="0" r="r" b="b"/>
              <a:pathLst>
                <a:path w="123" h="143">
                  <a:moveTo>
                    <a:pt x="72" y="143"/>
                  </a:moveTo>
                  <a:cubicBezTo>
                    <a:pt x="92" y="143"/>
                    <a:pt x="110" y="135"/>
                    <a:pt x="123" y="121"/>
                  </a:cubicBezTo>
                  <a:cubicBezTo>
                    <a:pt x="102" y="86"/>
                    <a:pt x="102" y="86"/>
                    <a:pt x="102" y="86"/>
                  </a:cubicBezTo>
                  <a:cubicBezTo>
                    <a:pt x="96" y="96"/>
                    <a:pt x="84" y="103"/>
                    <a:pt x="72" y="103"/>
                  </a:cubicBezTo>
                  <a:cubicBezTo>
                    <a:pt x="54" y="103"/>
                    <a:pt x="42" y="89"/>
                    <a:pt x="42" y="71"/>
                  </a:cubicBezTo>
                  <a:cubicBezTo>
                    <a:pt x="42" y="54"/>
                    <a:pt x="54" y="40"/>
                    <a:pt x="72" y="40"/>
                  </a:cubicBezTo>
                  <a:cubicBezTo>
                    <a:pt x="84" y="40"/>
                    <a:pt x="96" y="47"/>
                    <a:pt x="102" y="57"/>
                  </a:cubicBezTo>
                  <a:cubicBezTo>
                    <a:pt x="123" y="22"/>
                    <a:pt x="123" y="22"/>
                    <a:pt x="123" y="22"/>
                  </a:cubicBezTo>
                  <a:cubicBezTo>
                    <a:pt x="110" y="8"/>
                    <a:pt x="92" y="0"/>
                    <a:pt x="72" y="0"/>
                  </a:cubicBezTo>
                  <a:cubicBezTo>
                    <a:pt x="32" y="0"/>
                    <a:pt x="0" y="32"/>
                    <a:pt x="0" y="71"/>
                  </a:cubicBezTo>
                  <a:cubicBezTo>
                    <a:pt x="0" y="72"/>
                    <a:pt x="0" y="72"/>
                    <a:pt x="0" y="72"/>
                  </a:cubicBezTo>
                  <a:cubicBezTo>
                    <a:pt x="0" y="111"/>
                    <a:pt x="32" y="143"/>
                    <a:pt x="72" y="143"/>
                  </a:cubicBezTo>
                  <a:close/>
                </a:path>
              </a:pathLst>
            </a:custGeom>
            <a:grpFill/>
            <a:ln w="9525">
              <a:noFill/>
              <a:round/>
              <a:headEnd/>
              <a:tailEnd/>
            </a:ln>
          </p:spPr>
          <p:txBody>
            <a:bodyPr/>
            <a:lstStyle/>
            <a:p>
              <a:pPr>
                <a:defRPr/>
              </a:pPr>
              <a:endParaRPr lang="en-US" u="none">
                <a:ea typeface="+mn-ea"/>
              </a:endParaRPr>
            </a:p>
          </p:txBody>
        </p:sp>
        <p:sp>
          <p:nvSpPr>
            <p:cNvPr id="12" name="Freeform 64"/>
            <p:cNvSpPr>
              <a:spLocks noEditPoints="1"/>
            </p:cNvSpPr>
            <p:nvPr/>
          </p:nvSpPr>
          <p:spPr bwMode="auto">
            <a:xfrm>
              <a:off x="1533525" y="925513"/>
              <a:ext cx="315913" cy="366713"/>
            </a:xfrm>
            <a:custGeom>
              <a:avLst/>
              <a:gdLst/>
              <a:ahLst/>
              <a:cxnLst>
                <a:cxn ang="0">
                  <a:pos x="41" y="96"/>
                </a:cxn>
                <a:cxn ang="0">
                  <a:pos x="67" y="137"/>
                </a:cxn>
                <a:cxn ang="0">
                  <a:pos x="119" y="137"/>
                </a:cxn>
                <a:cxn ang="0">
                  <a:pos x="77" y="82"/>
                </a:cxn>
                <a:cxn ang="0">
                  <a:pos x="102" y="43"/>
                </a:cxn>
                <a:cxn ang="0">
                  <a:pos x="91" y="13"/>
                </a:cxn>
                <a:cxn ang="0">
                  <a:pos x="54" y="0"/>
                </a:cxn>
                <a:cxn ang="0">
                  <a:pos x="0" y="0"/>
                </a:cxn>
                <a:cxn ang="0">
                  <a:pos x="0" y="137"/>
                </a:cxn>
                <a:cxn ang="0">
                  <a:pos x="41" y="137"/>
                </a:cxn>
                <a:cxn ang="0">
                  <a:pos x="41" y="96"/>
                </a:cxn>
                <a:cxn ang="0">
                  <a:pos x="41" y="29"/>
                </a:cxn>
                <a:cxn ang="0">
                  <a:pos x="62" y="35"/>
                </a:cxn>
                <a:cxn ang="0">
                  <a:pos x="66" y="46"/>
                </a:cxn>
                <a:cxn ang="0">
                  <a:pos x="41" y="62"/>
                </a:cxn>
                <a:cxn ang="0">
                  <a:pos x="41" y="29"/>
                </a:cxn>
              </a:cxnLst>
              <a:rect l="0" t="0" r="r" b="b"/>
              <a:pathLst>
                <a:path w="119" h="137">
                  <a:moveTo>
                    <a:pt x="41" y="96"/>
                  </a:moveTo>
                  <a:cubicBezTo>
                    <a:pt x="67" y="137"/>
                    <a:pt x="67" y="137"/>
                    <a:pt x="67" y="137"/>
                  </a:cubicBezTo>
                  <a:cubicBezTo>
                    <a:pt x="119" y="137"/>
                    <a:pt x="119" y="137"/>
                    <a:pt x="119" y="137"/>
                  </a:cubicBezTo>
                  <a:cubicBezTo>
                    <a:pt x="77" y="82"/>
                    <a:pt x="77" y="82"/>
                    <a:pt x="77" y="82"/>
                  </a:cubicBezTo>
                  <a:cubicBezTo>
                    <a:pt x="92" y="77"/>
                    <a:pt x="102" y="62"/>
                    <a:pt x="102" y="43"/>
                  </a:cubicBezTo>
                  <a:cubicBezTo>
                    <a:pt x="102" y="31"/>
                    <a:pt x="99" y="20"/>
                    <a:pt x="91" y="13"/>
                  </a:cubicBezTo>
                  <a:cubicBezTo>
                    <a:pt x="82" y="4"/>
                    <a:pt x="70" y="0"/>
                    <a:pt x="54" y="0"/>
                  </a:cubicBezTo>
                  <a:cubicBezTo>
                    <a:pt x="0" y="0"/>
                    <a:pt x="0" y="0"/>
                    <a:pt x="0" y="0"/>
                  </a:cubicBezTo>
                  <a:cubicBezTo>
                    <a:pt x="0" y="137"/>
                    <a:pt x="0" y="137"/>
                    <a:pt x="0" y="137"/>
                  </a:cubicBezTo>
                  <a:cubicBezTo>
                    <a:pt x="41" y="137"/>
                    <a:pt x="41" y="137"/>
                    <a:pt x="41" y="137"/>
                  </a:cubicBezTo>
                  <a:lnTo>
                    <a:pt x="41" y="96"/>
                  </a:lnTo>
                  <a:close/>
                  <a:moveTo>
                    <a:pt x="41" y="29"/>
                  </a:moveTo>
                  <a:cubicBezTo>
                    <a:pt x="48" y="29"/>
                    <a:pt x="57" y="30"/>
                    <a:pt x="62" y="35"/>
                  </a:cubicBezTo>
                  <a:cubicBezTo>
                    <a:pt x="64" y="37"/>
                    <a:pt x="66" y="41"/>
                    <a:pt x="66" y="46"/>
                  </a:cubicBezTo>
                  <a:cubicBezTo>
                    <a:pt x="66" y="57"/>
                    <a:pt x="58" y="61"/>
                    <a:pt x="41" y="62"/>
                  </a:cubicBezTo>
                  <a:lnTo>
                    <a:pt x="41" y="29"/>
                  </a:lnTo>
                  <a:close/>
                </a:path>
              </a:pathLst>
            </a:custGeom>
            <a:grpFill/>
            <a:ln w="9525">
              <a:noFill/>
              <a:round/>
              <a:headEnd/>
              <a:tailEnd/>
            </a:ln>
          </p:spPr>
          <p:txBody>
            <a:bodyPr/>
            <a:lstStyle/>
            <a:p>
              <a:pPr>
                <a:defRPr/>
              </a:pPr>
              <a:endParaRPr lang="en-US" u="none">
                <a:ea typeface="+mn-ea"/>
              </a:endParaRPr>
            </a:p>
          </p:txBody>
        </p:sp>
        <p:sp>
          <p:nvSpPr>
            <p:cNvPr id="13" name="Oval 65"/>
            <p:cNvSpPr>
              <a:spLocks noChangeArrowheads="1"/>
            </p:cNvSpPr>
            <p:nvPr/>
          </p:nvSpPr>
          <p:spPr bwMode="auto">
            <a:xfrm>
              <a:off x="1074738" y="755650"/>
              <a:ext cx="136525" cy="139700"/>
            </a:xfrm>
            <a:prstGeom prst="ellipse">
              <a:avLst/>
            </a:prstGeom>
            <a:grpFill/>
            <a:ln w="9525">
              <a:noFill/>
              <a:round/>
              <a:headEnd/>
              <a:tailEnd/>
            </a:ln>
          </p:spPr>
          <p:txBody>
            <a:bodyPr/>
            <a:lstStyle/>
            <a:p>
              <a:pPr>
                <a:defRPr/>
              </a:pPr>
              <a:endParaRPr lang="en-US" u="none">
                <a:ea typeface="+mn-ea"/>
              </a:endParaRPr>
            </a:p>
          </p:txBody>
        </p:sp>
        <p:sp>
          <p:nvSpPr>
            <p:cNvPr id="14" name="Oval 66"/>
            <p:cNvSpPr>
              <a:spLocks noChangeArrowheads="1"/>
            </p:cNvSpPr>
            <p:nvPr/>
          </p:nvSpPr>
          <p:spPr bwMode="auto">
            <a:xfrm>
              <a:off x="1860550" y="1322388"/>
              <a:ext cx="138113" cy="136525"/>
            </a:xfrm>
            <a:prstGeom prst="ellipse">
              <a:avLst/>
            </a:prstGeom>
            <a:grpFill/>
            <a:ln w="9525">
              <a:noFill/>
              <a:round/>
              <a:headEnd/>
              <a:tailEnd/>
            </a:ln>
          </p:spPr>
          <p:txBody>
            <a:bodyPr/>
            <a:lstStyle/>
            <a:p>
              <a:pPr>
                <a:defRPr/>
              </a:pPr>
              <a:endParaRPr lang="en-US" u="none">
                <a:ea typeface="+mn-ea"/>
              </a:endParaRPr>
            </a:p>
          </p:txBody>
        </p:sp>
      </p:grpSp>
      <p:pic>
        <p:nvPicPr>
          <p:cNvPr id="15" name="Picture 52" descr="\\Mvfs\projects\Citrix\09-0288 Citrix Rebrand Corporate Template\Art\PNG\Citrix_Dots.png"/>
          <p:cNvPicPr>
            <a:picLocks noChangeAspect="1" noChangeArrowheads="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0" y="4086225"/>
            <a:ext cx="3614738" cy="148748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6" name="Picture 27" descr="col_gray.png"/>
          <p:cNvPicPr>
            <a:picLocks noChangeAspect="1"/>
          </p:cNvPicPr>
          <p:nvPr userDrawn="1"/>
        </p:nvPicPr>
        <p:blipFill>
          <a:blip r:embed="rId3" cstate="email">
            <a:extLst>
              <a:ext uri="{28A0092B-C50C-407E-A947-70E740481C1C}">
                <a14:useLocalDpi xmlns:mc="http://schemas.openxmlformats.org/markup-compatibility/2006" xmlns:mv="urn:schemas-microsoft-com:mac:vml" xmlns:a14="http://schemas.microsoft.com/office/drawing/2010/main" xmlns="" val="0"/>
              </a:ext>
            </a:extLst>
          </a:blip>
          <a:srcRect l="19547" t="39952" r="19244" b="37910"/>
          <a:stretch>
            <a:fillRect/>
          </a:stretch>
        </p:blipFill>
        <p:spPr bwMode="auto">
          <a:xfrm>
            <a:off x="393700" y="927100"/>
            <a:ext cx="2906713" cy="8128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31" name="Rectangle 8"/>
          <p:cNvSpPr>
            <a:spLocks noGrp="1" noChangeArrowheads="1"/>
          </p:cNvSpPr>
          <p:nvPr>
            <p:ph type="ctrTitle"/>
          </p:nvPr>
        </p:nvSpPr>
        <p:spPr>
          <a:xfrm>
            <a:off x="3717578" y="3130653"/>
            <a:ext cx="6308923" cy="1242041"/>
          </a:xfrm>
        </p:spPr>
        <p:txBody>
          <a:bodyPr/>
          <a:lstStyle>
            <a:lvl1pPr algn="l">
              <a:defRPr sz="4200" b="0" baseline="0">
                <a:solidFill>
                  <a:srgbClr val="0075B0"/>
                </a:solidFill>
                <a:latin typeface="+mj-lt"/>
                <a:cs typeface="Arial" pitchFamily="34" charset="0"/>
              </a:defRPr>
            </a:lvl1pPr>
          </a:lstStyle>
          <a:p>
            <a:r>
              <a:rPr lang="en-US" dirty="0" smtClean="0"/>
              <a:t>Click to edit Master title style</a:t>
            </a:r>
            <a:endParaRPr lang="en-US" dirty="0"/>
          </a:p>
        </p:txBody>
      </p:sp>
      <p:sp>
        <p:nvSpPr>
          <p:cNvPr id="32" name="Rectangle 15"/>
          <p:cNvSpPr>
            <a:spLocks noGrp="1" noChangeArrowheads="1"/>
          </p:cNvSpPr>
          <p:nvPr>
            <p:ph type="subTitle" idx="1"/>
          </p:nvPr>
        </p:nvSpPr>
        <p:spPr>
          <a:xfrm>
            <a:off x="3739953" y="4416528"/>
            <a:ext cx="5544180" cy="657225"/>
          </a:xfrm>
          <a:prstGeom prst="rect">
            <a:avLst/>
          </a:prstGeom>
        </p:spPr>
        <p:txBody>
          <a:bodyPr/>
          <a:lstStyle>
            <a:lvl1pPr marL="0" indent="0" algn="l">
              <a:spcBef>
                <a:spcPct val="0"/>
              </a:spcBef>
              <a:spcAft>
                <a:spcPct val="0"/>
              </a:spcAft>
              <a:buFont typeface="Times" pitchFamily="1" charset="0"/>
              <a:buNone/>
              <a:defRPr sz="2600" baseline="0">
                <a:solidFill>
                  <a:srgbClr val="4D4F53"/>
                </a:solidFill>
                <a:latin typeface="+mj-lt"/>
                <a:cs typeface="Arial" pitchFamily="34" charset="0"/>
              </a:defRPr>
            </a:lvl1pPr>
          </a:lstStyle>
          <a:p>
            <a:r>
              <a:rPr lang="en-US" dirty="0" smtClean="0"/>
              <a:t>Click to edit Master subtitle style</a:t>
            </a:r>
          </a:p>
        </p:txBody>
      </p:sp>
    </p:spTree>
    <p:extLst>
      <p:ext uri="{BB962C8B-B14F-4D97-AF65-F5344CB8AC3E}">
        <p14:creationId xmlns:mc="http://schemas.openxmlformats.org/markup-compatibility/2006" xmlns:mv="urn:schemas-microsoft-com:mac:vml" xmlns:p14="http://schemas.microsoft.com/office/powerpoint/2010/main" xmlns="" val="1563089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with bullets (no headline)">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16" name="Content Placeholder 2"/>
          <p:cNvSpPr>
            <a:spLocks noGrp="1"/>
          </p:cNvSpPr>
          <p:nvPr>
            <p:ph idx="1"/>
          </p:nvPr>
        </p:nvSpPr>
        <p:spPr>
          <a:xfrm>
            <a:off x="5421847" y="2766684"/>
            <a:ext cx="6228685" cy="1317284"/>
          </a:xfrm>
          <a:prstGeom prst="rect">
            <a:avLst/>
          </a:prstGeom>
        </p:spPr>
        <p:txBody>
          <a:bodyPr anchor="ctr" anchorCtr="0"/>
          <a:lstStyle>
            <a:lvl1pPr marL="400050" marR="0" indent="-400050" algn="l" defTabSz="914400" rtl="0" eaLnBrk="1" fontAlgn="base" latinLnBrk="0" hangingPunct="1">
              <a:lnSpc>
                <a:spcPct val="80000"/>
              </a:lnSpc>
              <a:spcBef>
                <a:spcPts val="1800"/>
              </a:spcBef>
              <a:spcAft>
                <a:spcPts val="600"/>
              </a:spcAft>
              <a:buClr>
                <a:schemeClr val="bg1">
                  <a:lumMod val="65000"/>
                </a:schemeClr>
              </a:buClr>
              <a:buSzPct val="110000"/>
              <a:buFont typeface="Arial" pitchFamily="34" charset="0"/>
              <a:buChar char="•"/>
              <a:tabLst/>
              <a:defRPr sz="3600">
                <a:solidFill>
                  <a:srgbClr val="4D4F53"/>
                </a:solidFill>
              </a:defRPr>
            </a:lvl1pPr>
            <a:lvl2pPr marL="857250" indent="-450850">
              <a:buClr>
                <a:schemeClr val="bg1">
                  <a:lumMod val="65000"/>
                </a:schemeClr>
              </a:buClr>
              <a:buFont typeface="Arial" pitchFamily="34" charset="0"/>
              <a:buChar char="–"/>
              <a:defRPr sz="3200">
                <a:solidFill>
                  <a:srgbClr val="4D4F53"/>
                </a:solidFill>
              </a:defRPr>
            </a:lvl2pPr>
            <a:lvl3pPr>
              <a:buNone/>
              <a:defRPr/>
            </a:lvl3pPr>
            <a:lvl4pPr>
              <a:buNone/>
              <a:defRPr sz="3600"/>
            </a:lvl4pPr>
            <a:lvl5pP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mc="http://schemas.openxmlformats.org/markup-compatibility/2006" xmlns:mv="urn:schemas-microsoft-com:mac:vml" xmlns:p14="http://schemas.microsoft.com/office/powerpoint/2010/main" xmlns="" val="8093010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with side title">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17" name="Text Placeholder 16"/>
          <p:cNvSpPr>
            <a:spLocks noGrp="1"/>
          </p:cNvSpPr>
          <p:nvPr>
            <p:ph type="body" sz="quarter" idx="11"/>
          </p:nvPr>
        </p:nvSpPr>
        <p:spPr>
          <a:xfrm>
            <a:off x="835948" y="2956252"/>
            <a:ext cx="4292301" cy="1137304"/>
          </a:xfrm>
          <a:prstGeom prst="rect">
            <a:avLst/>
          </a:prstGeom>
        </p:spPr>
        <p:txBody>
          <a:bodyPr anchor="ctr"/>
          <a:lstStyle>
            <a:lvl1pPr algn="ctr">
              <a:buNone/>
              <a:defRPr lang="en-US" sz="5500" b="0" spc="-150" dirty="0" smtClean="0">
                <a:solidFill>
                  <a:srgbClr val="4D4F53"/>
                </a:solidFill>
                <a:effectLst/>
                <a:latin typeface="+mj-lt"/>
                <a:ea typeface="+mn-ea"/>
                <a:cs typeface="+mn-cs"/>
              </a:defRPr>
            </a:lvl1pPr>
          </a:lstStyle>
          <a:p>
            <a:pPr lvl="0"/>
            <a:r>
              <a:rPr lang="en-US" dirty="0" smtClean="0"/>
              <a:t>Click to edit Master text styles</a:t>
            </a:r>
          </a:p>
        </p:txBody>
      </p:sp>
    </p:spTree>
    <p:extLst>
      <p:ext uri="{BB962C8B-B14F-4D97-AF65-F5344CB8AC3E}">
        <p14:creationId xmlns:mc="http://schemas.openxmlformats.org/markup-compatibility/2006" xmlns:mv="urn:schemas-microsoft-com:mac:vml" xmlns:p14="http://schemas.microsoft.com/office/powerpoint/2010/main" xmlns="" val="4131430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7" name="Round Same Side Corner Rectangle 18"/>
          <p:cNvSpPr/>
          <p:nvPr userDrawn="1"/>
        </p:nvSpPr>
        <p:spPr>
          <a:xfrm>
            <a:off x="635000" y="1601788"/>
            <a:ext cx="5199063" cy="796925"/>
          </a:xfrm>
          <a:prstGeom prst="round2SameRect">
            <a:avLst>
              <a:gd name="adj1" fmla="val 5882"/>
              <a:gd name="adj2" fmla="val 0"/>
            </a:avLst>
          </a:prstGeom>
          <a:gradFill>
            <a:gsLst>
              <a:gs pos="0">
                <a:srgbClr val="4D4F53"/>
              </a:gs>
              <a:gs pos="100000">
                <a:schemeClr val="bg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8" name="Round Same Side Corner Rectangle 19"/>
          <p:cNvSpPr/>
          <p:nvPr userDrawn="1"/>
        </p:nvSpPr>
        <p:spPr>
          <a:xfrm>
            <a:off x="6334125" y="1601788"/>
            <a:ext cx="5199063" cy="796925"/>
          </a:xfrm>
          <a:prstGeom prst="round2SameRect">
            <a:avLst>
              <a:gd name="adj1" fmla="val 5882"/>
              <a:gd name="adj2" fmla="val 0"/>
            </a:avLst>
          </a:prstGeom>
          <a:gradFill>
            <a:gsLst>
              <a:gs pos="0">
                <a:srgbClr val="4D4F53"/>
              </a:gs>
              <a:gs pos="100000">
                <a:schemeClr val="bg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9" name="Round Same Side Corner Rectangle 18"/>
          <p:cNvSpPr/>
          <p:nvPr/>
        </p:nvSpPr>
        <p:spPr>
          <a:xfrm>
            <a:off x="635000" y="1601788"/>
            <a:ext cx="5199063" cy="796925"/>
          </a:xfrm>
          <a:prstGeom prst="round2SameRect">
            <a:avLst>
              <a:gd name="adj1" fmla="val 5882"/>
              <a:gd name="adj2" fmla="val 0"/>
            </a:avLst>
          </a:prstGeom>
          <a:gradFill>
            <a:gsLst>
              <a:gs pos="0">
                <a:srgbClr val="4D4F53"/>
              </a:gs>
              <a:gs pos="100000">
                <a:schemeClr val="bg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1" name="Round Same Side Corner Rectangle 19"/>
          <p:cNvSpPr/>
          <p:nvPr/>
        </p:nvSpPr>
        <p:spPr>
          <a:xfrm>
            <a:off x="6334125" y="1601788"/>
            <a:ext cx="5199063" cy="796925"/>
          </a:xfrm>
          <a:prstGeom prst="round2SameRect">
            <a:avLst>
              <a:gd name="adj1" fmla="val 5882"/>
              <a:gd name="adj2" fmla="val 0"/>
            </a:avLst>
          </a:prstGeom>
          <a:gradFill>
            <a:gsLst>
              <a:gs pos="0">
                <a:srgbClr val="4D4F53"/>
              </a:gs>
              <a:gs pos="100000">
                <a:schemeClr val="bg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2" name="AutoShape 34"/>
          <p:cNvSpPr>
            <a:spLocks noChangeArrowheads="1"/>
          </p:cNvSpPr>
          <p:nvPr/>
        </p:nvSpPr>
        <p:spPr bwMode="auto">
          <a:xfrm>
            <a:off x="6337300" y="1592263"/>
            <a:ext cx="5203825" cy="4495800"/>
          </a:xfrm>
          <a:prstGeom prst="roundRect">
            <a:avLst>
              <a:gd name="adj" fmla="val 1535"/>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3" name="AutoShape 34"/>
          <p:cNvSpPr>
            <a:spLocks noChangeArrowheads="1"/>
          </p:cNvSpPr>
          <p:nvPr/>
        </p:nvSpPr>
        <p:spPr bwMode="auto">
          <a:xfrm>
            <a:off x="639763" y="1592263"/>
            <a:ext cx="5205412" cy="4495800"/>
          </a:xfrm>
          <a:prstGeom prst="roundRect">
            <a:avLst>
              <a:gd name="adj" fmla="val 1535"/>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4" name="AutoShape 34"/>
          <p:cNvSpPr>
            <a:spLocks noChangeArrowheads="1"/>
          </p:cNvSpPr>
          <p:nvPr userDrawn="1"/>
        </p:nvSpPr>
        <p:spPr bwMode="auto">
          <a:xfrm>
            <a:off x="6337300" y="1592263"/>
            <a:ext cx="5203825" cy="4495800"/>
          </a:xfrm>
          <a:prstGeom prst="roundRect">
            <a:avLst>
              <a:gd name="adj" fmla="val 1535"/>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5" name="AutoShape 34"/>
          <p:cNvSpPr>
            <a:spLocks noChangeArrowheads="1"/>
          </p:cNvSpPr>
          <p:nvPr userDrawn="1"/>
        </p:nvSpPr>
        <p:spPr bwMode="auto">
          <a:xfrm>
            <a:off x="639763" y="1592263"/>
            <a:ext cx="5205412" cy="4495800"/>
          </a:xfrm>
          <a:prstGeom prst="roundRect">
            <a:avLst>
              <a:gd name="adj" fmla="val 1535"/>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pic>
        <p:nvPicPr>
          <p:cNvPr id="16" name="Picture 12"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b="1"/>
            </a:lvl1pPr>
          </a:lstStyle>
          <a:p>
            <a:r>
              <a:rPr lang="en-US" smtClean="0"/>
              <a:t>Click to edit Master title style</a:t>
            </a:r>
            <a:endParaRPr lang="en-US"/>
          </a:p>
        </p:txBody>
      </p:sp>
      <p:sp>
        <p:nvSpPr>
          <p:cNvPr id="4" name="Content Placeholder 3"/>
          <p:cNvSpPr>
            <a:spLocks noGrp="1"/>
          </p:cNvSpPr>
          <p:nvPr>
            <p:ph sz="half" idx="2"/>
          </p:nvPr>
        </p:nvSpPr>
        <p:spPr>
          <a:xfrm>
            <a:off x="960119" y="1752839"/>
            <a:ext cx="4471417" cy="502920"/>
          </a:xfrm>
          <a:prstGeom prst="rect">
            <a:avLst/>
          </a:prstGeom>
          <a:effectLst/>
        </p:spPr>
        <p:txBody>
          <a:bodyPr/>
          <a:lstStyle>
            <a:lvl1pPr marL="0" indent="0" algn="ctr">
              <a:buClr>
                <a:srgbClr val="0046AD"/>
              </a:buClr>
              <a:buFontTx/>
              <a:buNone/>
              <a:defRPr sz="3200" b="0">
                <a:solidFill>
                  <a:schemeClr val="bg1"/>
                </a:solidFill>
                <a:latin typeface="+mj-lt"/>
              </a:defRPr>
            </a:lvl1pPr>
            <a:lvl2pPr>
              <a:buClr>
                <a:srgbClr val="0046AD"/>
              </a:buClr>
              <a:buFont typeface="Arial" pitchFamily="34" charset="0"/>
              <a:buChar char="•"/>
              <a:defRPr sz="2400"/>
            </a:lvl2pPr>
            <a:lvl3pPr>
              <a:buClr>
                <a:srgbClr val="0046AD"/>
              </a:buClr>
              <a:buFont typeface="Arial" pitchFamily="34" charset="0"/>
              <a:buChar char="•"/>
              <a:defRPr sz="2000"/>
            </a:lvl3pPr>
            <a:lvl4pPr>
              <a:buClr>
                <a:srgbClr val="0046AD"/>
              </a:buClr>
              <a:buFont typeface="Arial" pitchFamily="34" charset="0"/>
              <a:buChar char="•"/>
              <a:defRPr sz="1800"/>
            </a:lvl4pPr>
            <a:lvl5pPr>
              <a:buClr>
                <a:srgbClr val="0046AD"/>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Content Placeholder 3"/>
          <p:cNvSpPr>
            <a:spLocks noGrp="1"/>
          </p:cNvSpPr>
          <p:nvPr>
            <p:ph sz="half" idx="11"/>
          </p:nvPr>
        </p:nvSpPr>
        <p:spPr>
          <a:xfrm>
            <a:off x="6739127" y="1752839"/>
            <a:ext cx="4471417" cy="502920"/>
          </a:xfrm>
          <a:prstGeom prst="rect">
            <a:avLst/>
          </a:prstGeom>
          <a:effectLst/>
        </p:spPr>
        <p:txBody>
          <a:bodyPr/>
          <a:lstStyle>
            <a:lvl1pPr marL="0" indent="0" algn="ctr">
              <a:buClr>
                <a:srgbClr val="0046AD"/>
              </a:buClr>
              <a:buFontTx/>
              <a:buNone/>
              <a:defRPr lang="en-US" sz="3200" b="0" dirty="0">
                <a:solidFill>
                  <a:schemeClr val="bg1"/>
                </a:solidFill>
                <a:latin typeface="+mj-lt"/>
                <a:ea typeface="+mn-ea"/>
                <a:cs typeface="+mn-cs"/>
              </a:defRPr>
            </a:lvl1pPr>
            <a:lvl2pPr>
              <a:buClr>
                <a:srgbClr val="0046AD"/>
              </a:buClr>
              <a:buFont typeface="Arial" pitchFamily="34" charset="0"/>
              <a:buChar char="•"/>
              <a:defRPr sz="2400"/>
            </a:lvl2pPr>
            <a:lvl3pPr>
              <a:buClr>
                <a:srgbClr val="0046AD"/>
              </a:buClr>
              <a:buFont typeface="Arial" pitchFamily="34" charset="0"/>
              <a:buChar char="•"/>
              <a:defRPr sz="2000"/>
            </a:lvl3pPr>
            <a:lvl4pPr>
              <a:buClr>
                <a:srgbClr val="0046AD"/>
              </a:buClr>
              <a:buFont typeface="Arial" pitchFamily="34" charset="0"/>
              <a:buChar char="•"/>
              <a:defRPr sz="1800"/>
            </a:lvl4pPr>
            <a:lvl5pPr>
              <a:buClr>
                <a:srgbClr val="0046AD"/>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32" name="Content Placeholder 3"/>
          <p:cNvSpPr>
            <a:spLocks noGrp="1"/>
          </p:cNvSpPr>
          <p:nvPr>
            <p:ph sz="half" idx="12"/>
          </p:nvPr>
        </p:nvSpPr>
        <p:spPr>
          <a:xfrm>
            <a:off x="1015700" y="2669032"/>
            <a:ext cx="4471417" cy="502920"/>
          </a:xfrm>
          <a:prstGeom prst="rect">
            <a:avLst/>
          </a:prstGeom>
          <a:effectLst/>
        </p:spPr>
        <p:txBody>
          <a:bodyPr/>
          <a:lstStyle>
            <a:lvl1pPr marL="0" indent="0" algn="l">
              <a:buClr>
                <a:srgbClr val="4D4F53"/>
              </a:buClr>
              <a:buFont typeface="Arial" pitchFamily="34" charset="0"/>
              <a:buChar char="•"/>
              <a:defRPr sz="2800" b="0" baseline="0">
                <a:solidFill>
                  <a:schemeClr val="tx1"/>
                </a:solidFill>
                <a:latin typeface="+mj-lt"/>
              </a:defRPr>
            </a:lvl1pPr>
            <a:lvl2pPr>
              <a:buClr>
                <a:srgbClr val="0046AD"/>
              </a:buClr>
              <a:buFont typeface="Arial" pitchFamily="34" charset="0"/>
              <a:buChar char="•"/>
              <a:defRPr sz="2400"/>
            </a:lvl2pPr>
            <a:lvl3pPr>
              <a:buClr>
                <a:srgbClr val="0046AD"/>
              </a:buClr>
              <a:buFont typeface="Arial" pitchFamily="34" charset="0"/>
              <a:buChar char="•"/>
              <a:defRPr sz="2000"/>
            </a:lvl3pPr>
            <a:lvl4pPr>
              <a:buClr>
                <a:srgbClr val="0046AD"/>
              </a:buClr>
              <a:buFont typeface="Arial" pitchFamily="34" charset="0"/>
              <a:buChar char="•"/>
              <a:defRPr sz="1800"/>
            </a:lvl4pPr>
            <a:lvl5pPr>
              <a:buClr>
                <a:srgbClr val="0046AD"/>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33" name="Content Placeholder 3"/>
          <p:cNvSpPr>
            <a:spLocks noGrp="1"/>
          </p:cNvSpPr>
          <p:nvPr>
            <p:ph sz="half" idx="13"/>
          </p:nvPr>
        </p:nvSpPr>
        <p:spPr>
          <a:xfrm>
            <a:off x="6654504" y="2660062"/>
            <a:ext cx="4471417" cy="502920"/>
          </a:xfrm>
          <a:prstGeom prst="rect">
            <a:avLst/>
          </a:prstGeom>
          <a:effectLst/>
        </p:spPr>
        <p:txBody>
          <a:bodyPr/>
          <a:lstStyle>
            <a:lvl1pPr marL="0" indent="0" algn="l">
              <a:buClr>
                <a:srgbClr val="4D4F53"/>
              </a:buClr>
              <a:buFont typeface="Arial" pitchFamily="34" charset="0"/>
              <a:buChar char="•"/>
              <a:defRPr sz="2800" b="0" baseline="0">
                <a:solidFill>
                  <a:schemeClr val="tx1"/>
                </a:solidFill>
                <a:latin typeface="+mj-lt"/>
              </a:defRPr>
            </a:lvl1pPr>
            <a:lvl2pPr>
              <a:buClr>
                <a:srgbClr val="0046AD"/>
              </a:buClr>
              <a:buFont typeface="Arial" pitchFamily="34" charset="0"/>
              <a:buChar char="•"/>
              <a:defRPr sz="2400"/>
            </a:lvl2pPr>
            <a:lvl3pPr>
              <a:buClr>
                <a:srgbClr val="0046AD"/>
              </a:buClr>
              <a:buFont typeface="Arial" pitchFamily="34" charset="0"/>
              <a:buChar char="•"/>
              <a:defRPr sz="2000"/>
            </a:lvl3pPr>
            <a:lvl4pPr>
              <a:buClr>
                <a:srgbClr val="0046AD"/>
              </a:buClr>
              <a:buFont typeface="Arial" pitchFamily="34" charset="0"/>
              <a:buChar char="•"/>
              <a:defRPr sz="1800"/>
            </a:lvl4pPr>
            <a:lvl5pPr>
              <a:buClr>
                <a:srgbClr val="0046AD"/>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Footer Placeholder 6"/>
          <p:cNvSpPr>
            <a:spLocks noGrp="1"/>
          </p:cNvSpPr>
          <p:nvPr>
            <p:ph type="ftr" sz="quarter" idx="14"/>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mc="http://schemas.openxmlformats.org/markup-compatibility/2006" xmlns:mv="urn:schemas-microsoft-com:mac:vml" xmlns:p14="http://schemas.microsoft.com/office/powerpoint/2010/main" xmlns="" val="1934590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sers-Datacenter (big)">
    <p:spTree>
      <p:nvGrpSpPr>
        <p:cNvPr id="1" name=""/>
        <p:cNvGrpSpPr/>
        <p:nvPr/>
      </p:nvGrpSpPr>
      <p:grpSpPr>
        <a:xfrm>
          <a:off x="0" y="0"/>
          <a:ext cx="0" cy="0"/>
          <a:chOff x="0" y="0"/>
          <a:chExt cx="0" cy="0"/>
        </a:xfrm>
      </p:grpSpPr>
      <p:pic>
        <p:nvPicPr>
          <p:cNvPr id="2" name="Picture 18" descr="apps.png"/>
          <p:cNvPicPr>
            <a:picLocks noChangeAspect="1"/>
          </p:cNvPicPr>
          <p:nvPr userDrawn="1"/>
        </p:nvPicPr>
        <p:blipFill>
          <a:blip r:embed="rId2" cstate="print">
            <a:extLst>
              <a:ext uri="{28A0092B-C50C-407E-A947-70E740481C1C}">
                <a14:useLocalDpi xmlns:mc="http://schemas.openxmlformats.org/markup-compatibility/2006" xmlns:mv="urn:schemas-microsoft-com:mac:vml" xmlns:a14="http://schemas.microsoft.com/office/drawing/2010/main" xmlns="" val="0"/>
              </a:ext>
            </a:extLst>
          </a:blip>
          <a:srcRect l="330"/>
          <a:stretch>
            <a:fillRect/>
          </a:stretch>
        </p:blipFill>
        <p:spPr bwMode="auto">
          <a:xfrm>
            <a:off x="9748838" y="1887538"/>
            <a:ext cx="2439987" cy="2981325"/>
          </a:xfrm>
          <a:prstGeom prst="rect">
            <a:avLst/>
          </a:prstGeom>
          <a:noFill/>
          <a:ln>
            <a:noFill/>
          </a:ln>
          <a:effectLst>
            <a:outerShdw blurRad="63500" sx="103999" sy="103999" algn="ctr" rotWithShape="0">
              <a:srgbClr val="000000">
                <a:alpha val="39999"/>
              </a:srgbClr>
            </a:outerShdw>
          </a:effectLst>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3" name="Picture 19" descr="user.png"/>
          <p:cNvPicPr>
            <a:picLocks noChangeAspect="1"/>
          </p:cNvPicPr>
          <p:nvPr userDrawn="1"/>
        </p:nvPicPr>
        <p:blipFill>
          <a:blip r:embed="rId3" cstate="print">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0" y="1887538"/>
            <a:ext cx="2352675" cy="2981325"/>
          </a:xfrm>
          <a:prstGeom prst="rect">
            <a:avLst/>
          </a:prstGeom>
          <a:noFill/>
          <a:ln>
            <a:noFill/>
          </a:ln>
          <a:effectLst>
            <a:outerShdw blurRad="63500" sx="103999" sy="103999" algn="ctr" rotWithShape="0">
              <a:srgbClr val="000000">
                <a:alpha val="39999"/>
              </a:srgbClr>
            </a:outerShdw>
          </a:effectLst>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4" name="Picture 4" descr="col_gray.png"/>
          <p:cNvPicPr>
            <a:picLocks noChangeAspect="1"/>
          </p:cNvPicPr>
          <p:nvPr userDrawn="1"/>
        </p:nvPicPr>
        <p:blipFill>
          <a:blip r:embed="rId4"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5"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mc="http://schemas.openxmlformats.org/markup-compatibility/2006" xmlns:mv="urn:schemas-microsoft-com:mac:vml" xmlns:p14="http://schemas.microsoft.com/office/powerpoint/2010/main" xmlns="" val="21162258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Users-Datacenter (small)">
    <p:spTree>
      <p:nvGrpSpPr>
        <p:cNvPr id="1" name=""/>
        <p:cNvGrpSpPr/>
        <p:nvPr/>
      </p:nvGrpSpPr>
      <p:grpSpPr>
        <a:xfrm>
          <a:off x="0" y="0"/>
          <a:ext cx="0" cy="0"/>
          <a:chOff x="0" y="0"/>
          <a:chExt cx="0" cy="0"/>
        </a:xfrm>
      </p:grpSpPr>
      <p:pic>
        <p:nvPicPr>
          <p:cNvPr id="3" name="Picture 16" descr="apps.png"/>
          <p:cNvPicPr>
            <a:picLocks noChangeAspect="1"/>
          </p:cNvPicPr>
          <p:nvPr userDrawn="1"/>
        </p:nvPicPr>
        <p:blipFill>
          <a:blip r:embed="rId2" cstate="print"/>
          <a:srcRect l="41252" r="-8786"/>
          <a:stretch>
            <a:fillRect/>
          </a:stretch>
        </p:blipFill>
        <p:spPr>
          <a:xfrm>
            <a:off x="11139653" y="2607868"/>
            <a:ext cx="1261251" cy="2276856"/>
          </a:xfrm>
          <a:prstGeom prst="roundRect">
            <a:avLst>
              <a:gd name="adj" fmla="val 7360"/>
            </a:avLst>
          </a:prstGeom>
          <a:effectLst>
            <a:outerShdw blurRad="101600" sx="104000" sy="104000" algn="ctr" rotWithShape="0">
              <a:prstClr val="black">
                <a:alpha val="40000"/>
              </a:prstClr>
            </a:outerShdw>
          </a:effectLst>
        </p:spPr>
      </p:pic>
      <p:pic>
        <p:nvPicPr>
          <p:cNvPr id="4" name="Picture 17" descr="user.png"/>
          <p:cNvPicPr>
            <a:picLocks noChangeAspect="1"/>
          </p:cNvPicPr>
          <p:nvPr userDrawn="1"/>
        </p:nvPicPr>
        <p:blipFill>
          <a:blip r:embed="rId3" cstate="print"/>
          <a:srcRect l="38514" r="11799" b="21643"/>
          <a:stretch>
            <a:fillRect/>
          </a:stretch>
        </p:blipFill>
        <p:spPr>
          <a:xfrm>
            <a:off x="-118038" y="2581044"/>
            <a:ext cx="1139324" cy="2276856"/>
          </a:xfrm>
          <a:prstGeom prst="roundRect">
            <a:avLst>
              <a:gd name="adj" fmla="val 8115"/>
            </a:avLst>
          </a:prstGeom>
          <a:effectLst>
            <a:outerShdw blurRad="101600" sx="104000" sy="104000" algn="ctr" rotWithShape="0">
              <a:prstClr val="black">
                <a:alpha val="40000"/>
              </a:prstClr>
            </a:outerShdw>
          </a:effectLst>
        </p:spPr>
      </p:pic>
      <p:pic>
        <p:nvPicPr>
          <p:cNvPr id="5" name="Picture 5" descr="col_gray.png"/>
          <p:cNvPicPr>
            <a:picLocks noChangeAspect="1"/>
          </p:cNvPicPr>
          <p:nvPr userDrawn="1"/>
        </p:nvPicPr>
        <p:blipFill>
          <a:blip r:embed="rId4"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b="1">
                <a:solidFill>
                  <a:srgbClr val="0075B0"/>
                </a:solidFill>
              </a:defRPr>
            </a:lvl1pPr>
          </a:lstStyle>
          <a:p>
            <a:r>
              <a:rPr lang="en-US" dirty="0" smtClean="0"/>
              <a:t>Click to edit Master title style</a:t>
            </a:r>
            <a:endParaRPr lang="en-US" dirty="0"/>
          </a:p>
        </p:txBody>
      </p:sp>
      <p:sp>
        <p:nvSpPr>
          <p:cNvPr id="6"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mc="http://schemas.openxmlformats.org/markup-compatibility/2006" xmlns:mv="urn:schemas-microsoft-com:mac:vml" xmlns:p14="http://schemas.microsoft.com/office/powerpoint/2010/main" xmlns="" val="34488069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sktop-Datacenter">
    <p:spTree>
      <p:nvGrpSpPr>
        <p:cNvPr id="1" name=""/>
        <p:cNvGrpSpPr/>
        <p:nvPr/>
      </p:nvGrpSpPr>
      <p:grpSpPr>
        <a:xfrm>
          <a:off x="0" y="0"/>
          <a:ext cx="0" cy="0"/>
          <a:chOff x="0" y="0"/>
          <a:chExt cx="0" cy="0"/>
        </a:xfrm>
      </p:grpSpPr>
      <p:pic>
        <p:nvPicPr>
          <p:cNvPr id="3" name="Picture 10"/>
          <p:cNvPicPr>
            <a:picLocks noChangeAspect="1" noChangeArrowheads="1"/>
          </p:cNvPicPr>
          <p:nvPr userDrawn="1"/>
        </p:nvPicPr>
        <p:blipFill>
          <a:blip r:embed="rId2" cstate="print"/>
          <a:srcRect l="49761"/>
          <a:stretch>
            <a:fillRect/>
          </a:stretch>
        </p:blipFill>
        <p:spPr bwMode="auto">
          <a:xfrm>
            <a:off x="0" y="2859088"/>
            <a:ext cx="1500188" cy="1828800"/>
          </a:xfrm>
          <a:prstGeom prst="rect">
            <a:avLst/>
          </a:prstGeom>
          <a:noFill/>
          <a:ln w="12700" cap="rnd">
            <a:noFill/>
            <a:round/>
            <a:headEnd/>
            <a:tailEnd/>
          </a:ln>
          <a:effectLst>
            <a:outerShdw blurRad="177800" dist="25399" dir="2700000" algn="ctr" rotWithShape="0">
              <a:srgbClr val="080808">
                <a:alpha val="75000"/>
              </a:srgbClr>
            </a:outerShdw>
          </a:effectLst>
        </p:spPr>
      </p:pic>
      <p:grpSp>
        <p:nvGrpSpPr>
          <p:cNvPr id="4" name="Group 19"/>
          <p:cNvGrpSpPr>
            <a:grpSpLocks/>
          </p:cNvGrpSpPr>
          <p:nvPr/>
        </p:nvGrpSpPr>
        <p:grpSpPr bwMode="auto">
          <a:xfrm>
            <a:off x="10156825" y="2700338"/>
            <a:ext cx="2368550" cy="2090737"/>
            <a:chOff x="0" y="0"/>
            <a:chExt cx="1491" cy="1316"/>
          </a:xfrm>
        </p:grpSpPr>
        <p:sp>
          <p:nvSpPr>
            <p:cNvPr id="5" name="AutoShape 20"/>
            <p:cNvSpPr>
              <a:spLocks/>
            </p:cNvSpPr>
            <p:nvPr/>
          </p:nvSpPr>
          <p:spPr bwMode="auto">
            <a:xfrm>
              <a:off x="0" y="0"/>
              <a:ext cx="1491" cy="1316"/>
            </a:xfrm>
            <a:prstGeom prst="roundRect">
              <a:avLst>
                <a:gd name="adj" fmla="val 6125"/>
              </a:avLst>
            </a:prstGeom>
            <a:gradFill rotWithShape="0">
              <a:gsLst>
                <a:gs pos="0">
                  <a:srgbClr val="2E333F"/>
                </a:gs>
                <a:gs pos="48999">
                  <a:srgbClr val="3A3F4C"/>
                </a:gs>
                <a:gs pos="50000">
                  <a:srgbClr val="2E333F"/>
                </a:gs>
                <a:gs pos="100000">
                  <a:srgbClr val="1F222A"/>
                </a:gs>
              </a:gsLst>
              <a:lin ang="5400000" scaled="1"/>
            </a:gradFill>
            <a:ln w="25400" cap="flat">
              <a:noFill/>
              <a:round/>
              <a:headEnd type="none" w="med" len="med"/>
              <a:tailEnd type="none" w="med" len="med"/>
            </a:ln>
            <a:effectLst>
              <a:outerShdw blurRad="177800" dist="25399" dir="5400000" algn="ctr" rotWithShape="0">
                <a:srgbClr val="080808">
                  <a:alpha val="75000"/>
                </a:srgbClr>
              </a:outerShdw>
            </a:effectLst>
          </p:spPr>
          <p:txBody>
            <a:bodyPr lIns="0" tIns="0" rIns="0" bIns="0"/>
            <a:lstStyle/>
            <a:p>
              <a:pPr defTabSz="457200" fontAlgn="auto">
                <a:spcBef>
                  <a:spcPts val="0"/>
                </a:spcBef>
                <a:spcAft>
                  <a:spcPts val="0"/>
                </a:spcAft>
                <a:defRPr/>
              </a:pPr>
              <a:endParaRPr lang="en-US" u="none">
                <a:solidFill>
                  <a:srgbClr val="FFFFFF"/>
                </a:solidFill>
                <a:latin typeface="Arial"/>
                <a:ea typeface="+mn-ea"/>
              </a:endParaRPr>
            </a:p>
          </p:txBody>
        </p:sp>
        <p:sp>
          <p:nvSpPr>
            <p:cNvPr id="6" name="Rectangle 21"/>
            <p:cNvSpPr>
              <a:spLocks/>
            </p:cNvSpPr>
            <p:nvPr/>
          </p:nvSpPr>
          <p:spPr bwMode="auto">
            <a:xfrm>
              <a:off x="157" y="316"/>
              <a:ext cx="1176" cy="656"/>
            </a:xfrm>
            <a:prstGeom prst="rect">
              <a:avLst/>
            </a:prstGeom>
            <a:noFill/>
            <a:ln w="12700" cap="rnd">
              <a:noFill/>
              <a:round/>
              <a:headEnd type="none" w="med" len="med"/>
              <a:tailEnd type="none" w="med" len="med"/>
            </a:ln>
            <a:effectLst>
              <a:outerShdw blurRad="38100" dist="25399" dir="5400000" algn="ctr" rotWithShape="0">
                <a:srgbClr val="3E4554">
                  <a:alpha val="79999"/>
                </a:srgbClr>
              </a:outerShdw>
            </a:effectLst>
          </p:spPr>
          <p:txBody>
            <a:bodyPr lIns="38100" tIns="38100" rIns="38100" bIns="38100"/>
            <a:lstStyle/>
            <a:p>
              <a:pPr algn="ctr" defTabSz="457200" fontAlgn="auto">
                <a:spcBef>
                  <a:spcPts val="0"/>
                </a:spcBef>
                <a:spcAft>
                  <a:spcPts val="0"/>
                </a:spcAft>
                <a:defRPr/>
              </a:pPr>
              <a:r>
                <a:rPr lang="en-US" sz="3200" u="none" dirty="0">
                  <a:solidFill>
                    <a:srgbClr val="FFFFFF"/>
                  </a:solidFill>
                  <a:ea typeface="Arial" charset="0"/>
                  <a:cs typeface="Arial" charset="0"/>
                  <a:sym typeface="Arial" charset="0"/>
                </a:rPr>
                <a:t>Data Center</a:t>
              </a:r>
            </a:p>
          </p:txBody>
        </p:sp>
      </p:grpSp>
      <p:pic>
        <p:nvPicPr>
          <p:cNvPr id="7" name="Picture 7" descr="col_gray.png"/>
          <p:cNvPicPr>
            <a:picLocks noChangeAspect="1"/>
          </p:cNvPicPr>
          <p:nvPr userDrawn="1"/>
        </p:nvPicPr>
        <p:blipFill>
          <a:blip r:embed="rId3"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lvl1pPr>
              <a:defRPr b="1">
                <a:solidFill>
                  <a:srgbClr val="0075B0"/>
                </a:solidFill>
              </a:defRPr>
            </a:lvl1pPr>
          </a:lstStyle>
          <a:p>
            <a:r>
              <a:rPr lang="en-US" dirty="0" smtClean="0"/>
              <a:t>Click to edit Master title style</a:t>
            </a:r>
            <a:endParaRPr lang="en-US" dirty="0"/>
          </a:p>
        </p:txBody>
      </p:sp>
      <p:sp>
        <p:nvSpPr>
          <p:cNvPr id="8"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mc="http://schemas.openxmlformats.org/markup-compatibility/2006" xmlns:mv="urn:schemas-microsoft-com:mac:vml" xmlns:p14="http://schemas.microsoft.com/office/powerpoint/2010/main" xmlns="" val="29915677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2" name="Picture 27"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9547" t="39952" r="19244" b="37910"/>
          <a:stretch>
            <a:fillRect/>
          </a:stretch>
        </p:blipFill>
        <p:spPr bwMode="auto">
          <a:xfrm>
            <a:off x="4135438" y="3048000"/>
            <a:ext cx="3497262" cy="9779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Tree>
    <p:extLst>
      <p:ext uri="{BB962C8B-B14F-4D97-AF65-F5344CB8AC3E}">
        <p14:creationId xmlns:mc="http://schemas.openxmlformats.org/markup-compatibility/2006" xmlns:mv="urn:schemas-microsoft-com:mac:vml" xmlns:p14="http://schemas.microsoft.com/office/powerpoint/2010/main" xmlns="" val="8274518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3" name="Picture 4" descr="\\Mvfs\projects\Citrix\09-0288 Citrix Rebrand Corporate Template\Art\PNG\Citrix_Circle_Dots_Crop.png"/>
          <p:cNvPicPr>
            <a:picLocks noChangeAspect="1" noChangeArrowheads="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a:stretch>
            <a:fillRect/>
          </a:stretch>
        </p:blipFill>
        <p:spPr bwMode="auto">
          <a:xfrm>
            <a:off x="-7938" y="4184650"/>
            <a:ext cx="1585913" cy="267335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4" name="Picture 4" descr="col_gray.png"/>
          <p:cNvPicPr>
            <a:picLocks noChangeAspect="1"/>
          </p:cNvPicPr>
          <p:nvPr userDrawn="1"/>
        </p:nvPicPr>
        <p:blipFill>
          <a:blip r:embed="rId3"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7" name="Rectangle 8"/>
          <p:cNvSpPr>
            <a:spLocks noGrp="1" noChangeArrowheads="1"/>
          </p:cNvSpPr>
          <p:nvPr>
            <p:ph type="ctrTitle"/>
          </p:nvPr>
        </p:nvSpPr>
        <p:spPr>
          <a:xfrm>
            <a:off x="2739373" y="3934047"/>
            <a:ext cx="6681069" cy="725723"/>
          </a:xfrm>
        </p:spPr>
        <p:txBody>
          <a:bodyPr/>
          <a:lstStyle>
            <a:lvl1pPr algn="l">
              <a:defRPr sz="4000" b="0" baseline="0">
                <a:solidFill>
                  <a:srgbClr val="0075B0"/>
                </a:solidFill>
                <a:latin typeface="+mj-lt"/>
                <a:cs typeface="Arial" pitchFamily="34" charset="0"/>
              </a:defRPr>
            </a:lvl1pPr>
          </a:lstStyle>
          <a:p>
            <a:r>
              <a:rPr lang="en-US" dirty="0"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28197429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pic>
        <p:nvPicPr>
          <p:cNvPr id="4" name="Picture 4"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381001" y="1573927"/>
            <a:ext cx="11375136" cy="4654296"/>
          </a:xfrm>
          <a:prstGeom prst="rect">
            <a:avLst/>
          </a:prstGeom>
        </p:spPr>
        <p:txBody>
          <a:bodyPr>
            <a:noAutofit/>
          </a:bodyPr>
          <a:lstStyle>
            <a:lvl1pPr>
              <a:spcBef>
                <a:spcPts val="1600"/>
              </a:spcBef>
              <a:spcAft>
                <a:spcPts val="0"/>
              </a:spcAft>
              <a:buClr>
                <a:schemeClr val="bg1">
                  <a:lumMod val="50000"/>
                </a:schemeClr>
              </a:buClr>
              <a:buSzPct val="100000"/>
              <a:buFont typeface="Arial" pitchFamily="34" charset="0"/>
              <a:buChar char="•"/>
              <a:defRPr sz="3200" b="0" baseline="0">
                <a:solidFill>
                  <a:srgbClr val="4D4F53"/>
                </a:solidFill>
                <a:latin typeface="+mj-lt"/>
              </a:defRPr>
            </a:lvl1pPr>
            <a:lvl2pPr marL="398463" indent="-171450">
              <a:spcBef>
                <a:spcPts val="200"/>
              </a:spcBef>
              <a:buClr>
                <a:schemeClr val="bg1">
                  <a:lumMod val="50000"/>
                </a:schemeClr>
              </a:buClr>
              <a:buSzPct val="100000"/>
              <a:buFont typeface="Arial" pitchFamily="34" charset="0"/>
              <a:buChar char="•"/>
              <a:defRPr sz="2400" b="0" baseline="0">
                <a:solidFill>
                  <a:srgbClr val="4D4F53"/>
                </a:solidFill>
                <a:latin typeface="+mj-lt"/>
              </a:defRPr>
            </a:lvl2pPr>
            <a:lvl3pPr marL="569913" indent="-171450">
              <a:buClr>
                <a:schemeClr val="bg1">
                  <a:lumMod val="50000"/>
                </a:schemeClr>
              </a:buClr>
              <a:buSzPct val="115000"/>
              <a:buFont typeface="Arial" pitchFamily="34" charset="0"/>
              <a:buChar char="•"/>
              <a:tabLst>
                <a:tab pos="914400" algn="l"/>
              </a:tabLst>
              <a:defRPr sz="2000" b="0">
                <a:solidFill>
                  <a:srgbClr val="4D4F53"/>
                </a:solidFill>
                <a:latin typeface="Calibri" pitchFamily="34" charset="0"/>
              </a:defRPr>
            </a:lvl3pPr>
            <a:lvl4pPr marL="742950" indent="-173038">
              <a:buClr>
                <a:schemeClr val="bg1">
                  <a:lumMod val="50000"/>
                </a:schemeClr>
              </a:buClr>
              <a:buSzPct val="115000"/>
              <a:buFont typeface="Arial" pitchFamily="34" charset="0"/>
              <a:buChar char="•"/>
              <a:defRPr sz="1600" b="0">
                <a:solidFill>
                  <a:srgbClr val="4D4F53"/>
                </a:solidFill>
                <a:latin typeface="Calibri" pitchFamily="34" charset="0"/>
              </a:defRPr>
            </a:lvl4pPr>
            <a:lvl5pPr marL="914400" indent="-171450">
              <a:buClr>
                <a:schemeClr val="bg1">
                  <a:lumMod val="50000"/>
                </a:schemeClr>
              </a:buClr>
              <a:buSzPct val="115000"/>
              <a:buFont typeface="Arial" pitchFamily="34" charset="0"/>
              <a:buChar char="•"/>
              <a:defRPr sz="1600" b="0">
                <a:solidFill>
                  <a:srgbClr val="4D4F53"/>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6" name="Title 1"/>
          <p:cNvSpPr>
            <a:spLocks noGrp="1"/>
          </p:cNvSpPr>
          <p:nvPr>
            <p:ph type="title"/>
          </p:nvPr>
        </p:nvSpPr>
        <p:spPr>
          <a:xfrm>
            <a:off x="381001" y="618909"/>
            <a:ext cx="11375136" cy="506413"/>
          </a:xfrm>
        </p:spPr>
        <p:txBody>
          <a:bodyPr>
            <a:noAutofit/>
          </a:bodyPr>
          <a:lstStyle>
            <a:lvl1pPr>
              <a:defRPr sz="3400" b="1"/>
            </a:lvl1pPr>
          </a:lstStyle>
          <a:p>
            <a:r>
              <a:rPr lang="en-US" smtClean="0"/>
              <a:t>Click to edit Master title style</a:t>
            </a:r>
            <a:endParaRPr lang="en-US" dirty="0"/>
          </a:p>
        </p:txBody>
      </p:sp>
      <p:sp>
        <p:nvSpPr>
          <p:cNvPr id="5"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mc="http://schemas.openxmlformats.org/markup-compatibility/2006" xmlns:mv="urn:schemas-microsoft-com:mac:vml" xmlns:p14="http://schemas.microsoft.com/office/powerpoint/2010/main" xmlns="" val="11235167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with Subtitle">
    <p:spTree>
      <p:nvGrpSpPr>
        <p:cNvPr id="1" name=""/>
        <p:cNvGrpSpPr/>
        <p:nvPr/>
      </p:nvGrpSpPr>
      <p:grpSpPr>
        <a:xfrm>
          <a:off x="0" y="0"/>
          <a:ext cx="0" cy="0"/>
          <a:chOff x="0" y="0"/>
          <a:chExt cx="0" cy="0"/>
        </a:xfrm>
      </p:grpSpPr>
      <p:pic>
        <p:nvPicPr>
          <p:cNvPr id="5" name="Picture 5"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7" name="Text Placeholder 6"/>
          <p:cNvSpPr>
            <a:spLocks noGrp="1"/>
          </p:cNvSpPr>
          <p:nvPr>
            <p:ph type="body" sz="quarter" idx="10"/>
          </p:nvPr>
        </p:nvSpPr>
        <p:spPr>
          <a:xfrm>
            <a:off x="379413" y="1092202"/>
            <a:ext cx="9663112" cy="449263"/>
          </a:xfrm>
          <a:prstGeom prst="rect">
            <a:avLst/>
          </a:prstGeom>
        </p:spPr>
        <p:txBody>
          <a:bodyPr/>
          <a:lstStyle>
            <a:lvl1pPr>
              <a:buNone/>
              <a:defRPr lang="en-US" sz="2800" kern="1200" dirty="0" smtClean="0">
                <a:solidFill>
                  <a:srgbClr val="4D4F53"/>
                </a:solidFill>
                <a:latin typeface="+mj-lt"/>
                <a:ea typeface="+mn-ea"/>
                <a:cs typeface="+mn-cs"/>
              </a:defRPr>
            </a:lvl1pPr>
            <a:lvl2pPr>
              <a:defRPr lang="en-US" sz="2600" kern="1200" dirty="0" smtClean="0">
                <a:solidFill>
                  <a:schemeClr val="bg2"/>
                </a:solidFill>
                <a:latin typeface="Arial" charset="0"/>
                <a:ea typeface="+mn-ea"/>
                <a:cs typeface="+mn-cs"/>
              </a:defRPr>
            </a:lvl2pPr>
            <a:lvl3pPr>
              <a:defRPr lang="en-US" sz="2600" kern="1200" dirty="0" smtClean="0">
                <a:solidFill>
                  <a:schemeClr val="bg2"/>
                </a:solidFill>
                <a:latin typeface="Arial" charset="0"/>
                <a:ea typeface="+mn-ea"/>
                <a:cs typeface="+mn-cs"/>
              </a:defRPr>
            </a:lvl3pPr>
            <a:lvl4pPr>
              <a:defRPr lang="en-US" sz="2600" kern="1200" dirty="0" smtClean="0">
                <a:solidFill>
                  <a:schemeClr val="bg2"/>
                </a:solidFill>
                <a:latin typeface="Arial" charset="0"/>
                <a:ea typeface="+mn-ea"/>
                <a:cs typeface="+mn-cs"/>
              </a:defRPr>
            </a:lvl4pPr>
            <a:lvl5pPr>
              <a:defRPr lang="en-US" sz="2600" kern="1200" dirty="0">
                <a:solidFill>
                  <a:schemeClr val="bg2"/>
                </a:solidFill>
                <a:latin typeface="Arial" charset="0"/>
                <a:ea typeface="+mn-ea"/>
                <a:cs typeface="+mn-cs"/>
              </a:defRPr>
            </a:lvl5pPr>
          </a:lstStyle>
          <a:p>
            <a:pPr lvl="0"/>
            <a:r>
              <a:rPr lang="en-US" dirty="0" smtClean="0"/>
              <a:t>Click to edit Master text styles</a:t>
            </a:r>
          </a:p>
        </p:txBody>
      </p:sp>
      <p:sp>
        <p:nvSpPr>
          <p:cNvPr id="3" name="Title 1"/>
          <p:cNvSpPr>
            <a:spLocks noGrp="1"/>
          </p:cNvSpPr>
          <p:nvPr>
            <p:ph type="title"/>
          </p:nvPr>
        </p:nvSpPr>
        <p:spPr>
          <a:xfrm>
            <a:off x="381001" y="618909"/>
            <a:ext cx="11375136" cy="506413"/>
          </a:xfrm>
        </p:spPr>
        <p:txBody>
          <a:bodyPr>
            <a:noAutofit/>
          </a:bodyPr>
          <a:lstStyle>
            <a:lvl1pPr>
              <a:defRPr sz="3400" b="1"/>
            </a:lvl1pPr>
          </a:lstStyle>
          <a:p>
            <a:r>
              <a:rPr lang="en-US" dirty="0" smtClean="0"/>
              <a:t>Click to edit Master title style</a:t>
            </a:r>
            <a:endParaRPr lang="en-US" dirty="0"/>
          </a:p>
        </p:txBody>
      </p:sp>
      <p:sp>
        <p:nvSpPr>
          <p:cNvPr id="20" name="Content Placeholder 2"/>
          <p:cNvSpPr>
            <a:spLocks noGrp="1"/>
          </p:cNvSpPr>
          <p:nvPr>
            <p:ph idx="1"/>
          </p:nvPr>
        </p:nvSpPr>
        <p:spPr>
          <a:xfrm>
            <a:off x="381001" y="1943543"/>
            <a:ext cx="11375136" cy="4303730"/>
          </a:xfrm>
          <a:prstGeom prst="rect">
            <a:avLst/>
          </a:prstGeom>
        </p:spPr>
        <p:txBody>
          <a:bodyPr>
            <a:noAutofit/>
          </a:bodyPr>
          <a:lstStyle>
            <a:lvl1pPr>
              <a:spcBef>
                <a:spcPts val="1600"/>
              </a:spcBef>
              <a:spcAft>
                <a:spcPts val="0"/>
              </a:spcAft>
              <a:buClr>
                <a:schemeClr val="bg1">
                  <a:lumMod val="50000"/>
                </a:schemeClr>
              </a:buClr>
              <a:buSzPct val="100000"/>
              <a:buFont typeface="Arial" pitchFamily="34" charset="0"/>
              <a:buChar char="•"/>
              <a:defRPr sz="3200" b="0" baseline="0">
                <a:solidFill>
                  <a:srgbClr val="4D4F53"/>
                </a:solidFill>
                <a:latin typeface="+mj-lt"/>
              </a:defRPr>
            </a:lvl1pPr>
            <a:lvl2pPr marL="398463" indent="-171450">
              <a:spcBef>
                <a:spcPts val="200"/>
              </a:spcBef>
              <a:buClr>
                <a:schemeClr val="bg1">
                  <a:lumMod val="50000"/>
                </a:schemeClr>
              </a:buClr>
              <a:buSzPct val="100000"/>
              <a:buFont typeface="Arial" pitchFamily="34" charset="0"/>
              <a:buChar char="•"/>
              <a:defRPr sz="2400" b="0" baseline="0">
                <a:solidFill>
                  <a:srgbClr val="4D4F53"/>
                </a:solidFill>
                <a:latin typeface="+mj-lt"/>
              </a:defRPr>
            </a:lvl2pPr>
            <a:lvl3pPr marL="569913" indent="-171450">
              <a:buClr>
                <a:schemeClr val="bg1">
                  <a:lumMod val="50000"/>
                </a:schemeClr>
              </a:buClr>
              <a:buSzPct val="115000"/>
              <a:buFont typeface="Arial" pitchFamily="34" charset="0"/>
              <a:buChar char="•"/>
              <a:tabLst>
                <a:tab pos="914400" algn="l"/>
              </a:tabLst>
              <a:defRPr sz="2000" b="0">
                <a:solidFill>
                  <a:srgbClr val="4D4F53"/>
                </a:solidFill>
                <a:latin typeface="Calibri" pitchFamily="34" charset="0"/>
              </a:defRPr>
            </a:lvl3pPr>
            <a:lvl4pPr marL="742950" indent="-173038">
              <a:buClr>
                <a:schemeClr val="bg1">
                  <a:lumMod val="50000"/>
                </a:schemeClr>
              </a:buClr>
              <a:buSzPct val="115000"/>
              <a:buFont typeface="Arial" pitchFamily="34" charset="0"/>
              <a:buChar char="•"/>
              <a:defRPr sz="1600" b="0">
                <a:solidFill>
                  <a:srgbClr val="4D4F53"/>
                </a:solidFill>
                <a:latin typeface="Calibri" pitchFamily="34" charset="0"/>
              </a:defRPr>
            </a:lvl4pPr>
            <a:lvl5pPr marL="914400" indent="-171450">
              <a:buClr>
                <a:schemeClr val="bg1">
                  <a:lumMod val="50000"/>
                </a:schemeClr>
              </a:buClr>
              <a:buSzPct val="115000"/>
              <a:buFont typeface="Arial" pitchFamily="34" charset="0"/>
              <a:buChar char="•"/>
              <a:defRPr sz="1600" b="0">
                <a:solidFill>
                  <a:srgbClr val="4D4F53"/>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6"/>
          <p:cNvSpPr>
            <a:spLocks noGrp="1"/>
          </p:cNvSpPr>
          <p:nvPr>
            <p:ph type="ftr" sz="quarter" idx="11"/>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mc="http://schemas.openxmlformats.org/markup-compatibility/2006" xmlns:mv="urn:schemas-microsoft-com:mac:vml" xmlns:p14="http://schemas.microsoft.com/office/powerpoint/2010/main" xmlns="" val="12073621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7" name="Title 26"/>
          <p:cNvSpPr>
            <a:spLocks noGrp="1"/>
          </p:cNvSpPr>
          <p:nvPr>
            <p:ph type="title"/>
          </p:nvPr>
        </p:nvSpPr>
        <p:spPr/>
        <p:txBody>
          <a:bodyPr/>
          <a:lstStyle/>
          <a:p>
            <a:r>
              <a:rPr lang="en-US" smtClean="0"/>
              <a:t>Click to edit Master title style</a:t>
            </a:r>
            <a:endParaRPr lang="en-US"/>
          </a:p>
        </p:txBody>
      </p:sp>
      <p:sp>
        <p:nvSpPr>
          <p:cNvPr id="4"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mc="http://schemas.openxmlformats.org/markup-compatibility/2006" xmlns:mv="urn:schemas-microsoft-com:mac:vml" xmlns:p14="http://schemas.microsoft.com/office/powerpoint/2010/main" xmlns="" val="4965974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title no logo)">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27" name="Title 2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mc="http://schemas.openxmlformats.org/markup-compatibility/2006" xmlns:mv="urn:schemas-microsoft-com:mac:vml" xmlns:p14="http://schemas.microsoft.com/office/powerpoint/2010/main" xmlns="" val="10748097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logo or page number)">
    <p:spTree>
      <p:nvGrpSpPr>
        <p:cNvPr id="1" name=""/>
        <p:cNvGrpSpPr/>
        <p:nvPr/>
      </p:nvGrpSpPr>
      <p:grpSpPr>
        <a:xfrm>
          <a:off x="0" y="0"/>
          <a:ext cx="0" cy="0"/>
          <a:chOff x="0" y="0"/>
          <a:chExt cx="0" cy="0"/>
        </a:xfrm>
      </p:grpSpPr>
      <p:pic>
        <p:nvPicPr>
          <p:cNvPr id="2" name="Picture 3"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Tree>
    <p:extLst>
      <p:ext uri="{BB962C8B-B14F-4D97-AF65-F5344CB8AC3E}">
        <p14:creationId xmlns:mc="http://schemas.openxmlformats.org/markup-compatibility/2006" xmlns:mv="urn:schemas-microsoft-com:mac:vml" xmlns:p14="http://schemas.microsoft.com/office/powerpoint/2010/main" xmlns="" val="20534034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Liner (burgandy)">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17" name="Text Placeholder 16"/>
          <p:cNvSpPr>
            <a:spLocks noGrp="1"/>
          </p:cNvSpPr>
          <p:nvPr>
            <p:ph type="body" sz="quarter" idx="11"/>
          </p:nvPr>
        </p:nvSpPr>
        <p:spPr>
          <a:xfrm>
            <a:off x="1002506" y="2956252"/>
            <a:ext cx="10183812" cy="1137304"/>
          </a:xfrm>
          <a:prstGeom prst="rect">
            <a:avLst/>
          </a:prstGeom>
        </p:spPr>
        <p:txBody>
          <a:bodyPr anchor="ctr"/>
          <a:lstStyle>
            <a:lvl1pPr algn="ctr">
              <a:buNone/>
              <a:defRPr lang="en-US" sz="6000" b="0" spc="-150" dirty="0" smtClean="0">
                <a:solidFill>
                  <a:srgbClr val="0075B0"/>
                </a:solidFill>
                <a:effectLst/>
                <a:latin typeface="+mn-lt"/>
                <a:ea typeface="+mn-ea"/>
                <a:cs typeface="+mn-cs"/>
              </a:defRPr>
            </a:lvl1pPr>
          </a:lstStyle>
          <a:p>
            <a:pPr lvl="0"/>
            <a:r>
              <a:rPr lang="en-US" dirty="0" smtClean="0"/>
              <a:t>Click to edit Master text styles</a:t>
            </a:r>
          </a:p>
        </p:txBody>
      </p:sp>
    </p:spTree>
    <p:extLst>
      <p:ext uri="{BB962C8B-B14F-4D97-AF65-F5344CB8AC3E}">
        <p14:creationId xmlns:mc="http://schemas.openxmlformats.org/markup-compatibility/2006" xmlns:mv="urn:schemas-microsoft-com:mac:vml" xmlns:p14="http://schemas.microsoft.com/office/powerpoint/2010/main" xmlns="" val="31210042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raphic with bullets (headline)">
    <p:spTree>
      <p:nvGrpSpPr>
        <p:cNvPr id="1" name=""/>
        <p:cNvGrpSpPr/>
        <p:nvPr/>
      </p:nvGrpSpPr>
      <p:grpSpPr>
        <a:xfrm>
          <a:off x="0" y="0"/>
          <a:ext cx="0" cy="0"/>
          <a:chOff x="0" y="0"/>
          <a:chExt cx="0" cy="0"/>
        </a:xfrm>
      </p:grpSpPr>
      <p:pic>
        <p:nvPicPr>
          <p:cNvPr id="4" name="Picture 4" descr="col_gray.png"/>
          <p:cNvPicPr>
            <a:picLocks noChangeAspect="1"/>
          </p:cNvPicPr>
          <p:nvPr userDrawn="1"/>
        </p:nvPicPr>
        <p:blipFill>
          <a:blip r:embed="rId2" cstate="email">
            <a:extLst>
              <a:ext uri="{28A0092B-C50C-407E-A947-70E740481C1C}">
                <a14:useLocalDpi xmlns:mc="http://schemas.openxmlformats.org/markup-compatibility/2006" xmlns:mv="urn:schemas-microsoft-com:mac:vml" xmlns:a14="http://schemas.microsoft.com/office/drawing/2010/main" xmlns=""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sp>
        <p:nvSpPr>
          <p:cNvPr id="16" name="Content Placeholder 2"/>
          <p:cNvSpPr>
            <a:spLocks noGrp="1"/>
          </p:cNvSpPr>
          <p:nvPr>
            <p:ph idx="1"/>
          </p:nvPr>
        </p:nvSpPr>
        <p:spPr>
          <a:xfrm>
            <a:off x="5421847" y="3143214"/>
            <a:ext cx="6228685" cy="1317284"/>
          </a:xfrm>
          <a:prstGeom prst="rect">
            <a:avLst/>
          </a:prstGeom>
        </p:spPr>
        <p:txBody>
          <a:bodyPr anchor="ctr" anchorCtr="0"/>
          <a:lstStyle>
            <a:lvl1pPr marL="400050" marR="0" indent="-400050" algn="l" defTabSz="914400" rtl="0" eaLnBrk="1" fontAlgn="base" latinLnBrk="0" hangingPunct="1">
              <a:lnSpc>
                <a:spcPct val="80000"/>
              </a:lnSpc>
              <a:spcBef>
                <a:spcPts val="1800"/>
              </a:spcBef>
              <a:spcAft>
                <a:spcPts val="600"/>
              </a:spcAft>
              <a:buClr>
                <a:schemeClr val="bg1">
                  <a:lumMod val="65000"/>
                </a:schemeClr>
              </a:buClr>
              <a:buSzPct val="110000"/>
              <a:buFont typeface="Arial" pitchFamily="34" charset="0"/>
              <a:buChar char="•"/>
              <a:tabLst/>
              <a:defRPr sz="3400">
                <a:solidFill>
                  <a:srgbClr val="4D4F53"/>
                </a:solidFill>
              </a:defRPr>
            </a:lvl1pPr>
            <a:lvl2pPr marL="857250" indent="-450850">
              <a:buClr>
                <a:schemeClr val="bg1">
                  <a:lumMod val="65000"/>
                </a:schemeClr>
              </a:buClr>
              <a:buFont typeface="Arial" pitchFamily="34" charset="0"/>
              <a:buChar char="–"/>
              <a:defRPr sz="3200">
                <a:solidFill>
                  <a:srgbClr val="4D4F53"/>
                </a:solidFill>
              </a:defRPr>
            </a:lvl2pPr>
            <a:lvl3pPr>
              <a:buNone/>
              <a:defRPr/>
            </a:lvl3pPr>
            <a:lvl4pPr>
              <a:buNone/>
              <a:defRPr sz="3600"/>
            </a:lvl4pPr>
            <a:lvl5pP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7" name="Title 26"/>
          <p:cNvSpPr>
            <a:spLocks noGrp="1"/>
          </p:cNvSpPr>
          <p:nvPr>
            <p:ph type="title"/>
          </p:nvPr>
        </p:nvSpPr>
        <p:spPr>
          <a:xfrm>
            <a:off x="383017" y="622301"/>
            <a:ext cx="11376237" cy="506413"/>
          </a:xfrm>
        </p:spPr>
        <p:txBody>
          <a:bodyPr/>
          <a:lstStyle/>
          <a:p>
            <a:r>
              <a:rPr lang="en-US" dirty="0" smtClean="0"/>
              <a:t>Click to edit Master title style</a:t>
            </a:r>
            <a:endParaRPr lang="en-US" dirty="0"/>
          </a:p>
        </p:txBody>
      </p:sp>
      <p:sp>
        <p:nvSpPr>
          <p:cNvPr id="5"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mc="http://schemas.openxmlformats.org/markup-compatibility/2006" xmlns:mv="urn:schemas-microsoft-com:mac:vml" xmlns:p14="http://schemas.microsoft.com/office/powerpoint/2010/main" xmlns="" val="31294664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Grp="1" noChangeArrowheads="1"/>
          </p:cNvSpPr>
          <p:nvPr>
            <p:ph type="title"/>
          </p:nvPr>
        </p:nvSpPr>
        <p:spPr bwMode="auto">
          <a:xfrm>
            <a:off x="382588" y="622300"/>
            <a:ext cx="11376025" cy="50641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7" name="Footer Placeholder 6"/>
          <p:cNvSpPr>
            <a:spLocks noGrp="1"/>
          </p:cNvSpPr>
          <p:nvPr>
            <p:ph type="ftr" sz="quarter" idx="3"/>
          </p:nvPr>
        </p:nvSpPr>
        <p:spPr>
          <a:xfrm>
            <a:off x="4164013" y="6356350"/>
            <a:ext cx="3633787" cy="365125"/>
          </a:xfrm>
          <a:prstGeom prst="rect">
            <a:avLst/>
          </a:prstGeom>
        </p:spPr>
        <p:txBody>
          <a:bodyPr vert="horz" wrap="square" lIns="91440" tIns="45720" rIns="91440" bIns="45720" numCol="1" anchor="ctr" anchorCtr="0" compatLnSpc="1">
            <a:prstTxWarp prst="textNoShape">
              <a:avLst/>
            </a:prstTxWarp>
          </a:bodyPr>
          <a:lstStyle>
            <a:lvl1pPr algn="ctr">
              <a:defRPr sz="1000" u="none">
                <a:solidFill>
                  <a:srgbClr val="929499"/>
                </a:solidFill>
              </a:defRPr>
            </a:lvl1pPr>
          </a:lstStyle>
          <a:p>
            <a:r>
              <a:rPr lang="en-US"/>
              <a:t>©2009 Citrix Online, a division of Citrix Systems, Inc. </a:t>
            </a:r>
            <a:br>
              <a:rPr lang="en-US"/>
            </a:br>
            <a:r>
              <a:rPr lang="en-US"/>
              <a:t>All rights reserved.</a:t>
            </a:r>
          </a:p>
        </p:txBody>
      </p:sp>
    </p:spTree>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Lst>
  <p:transition>
    <p:fade/>
  </p:transition>
  <p:timing>
    <p:tnLst>
      <p:par>
        <p:cTn id="1" dur="indefinite" restart="never" nodeType="tmRoot"/>
      </p:par>
    </p:tnLst>
  </p:timing>
  <p:hf hdr="0" dt="0"/>
  <p:txStyles>
    <p:titleStyle>
      <a:lvl1pPr algn="l" rtl="0" eaLnBrk="0" fontAlgn="base" hangingPunct="0">
        <a:lnSpc>
          <a:spcPct val="85000"/>
        </a:lnSpc>
        <a:spcBef>
          <a:spcPct val="0"/>
        </a:spcBef>
        <a:spcAft>
          <a:spcPct val="0"/>
        </a:spcAft>
        <a:defRPr lang="en-US" sz="3400" b="1" dirty="0">
          <a:solidFill>
            <a:srgbClr val="0075B0"/>
          </a:solidFill>
          <a:latin typeface="+mj-lt"/>
          <a:ea typeface="ＭＳ Ｐゴシック" charset="0"/>
          <a:cs typeface="+mj-cs"/>
        </a:defRPr>
      </a:lvl1pPr>
      <a:lvl2pPr algn="l" rtl="0" eaLnBrk="0" fontAlgn="base" hangingPunct="0">
        <a:lnSpc>
          <a:spcPct val="85000"/>
        </a:lnSpc>
        <a:spcBef>
          <a:spcPct val="0"/>
        </a:spcBef>
        <a:spcAft>
          <a:spcPct val="0"/>
        </a:spcAft>
        <a:defRPr sz="3400" b="1">
          <a:solidFill>
            <a:srgbClr val="0075B0"/>
          </a:solidFill>
          <a:latin typeface="Arial" charset="0"/>
          <a:ea typeface="ＭＳ Ｐゴシック" charset="0"/>
        </a:defRPr>
      </a:lvl2pPr>
      <a:lvl3pPr algn="l" rtl="0" eaLnBrk="0" fontAlgn="base" hangingPunct="0">
        <a:lnSpc>
          <a:spcPct val="85000"/>
        </a:lnSpc>
        <a:spcBef>
          <a:spcPct val="0"/>
        </a:spcBef>
        <a:spcAft>
          <a:spcPct val="0"/>
        </a:spcAft>
        <a:defRPr sz="3400" b="1">
          <a:solidFill>
            <a:srgbClr val="0075B0"/>
          </a:solidFill>
          <a:latin typeface="Arial" charset="0"/>
          <a:ea typeface="ＭＳ Ｐゴシック" charset="0"/>
        </a:defRPr>
      </a:lvl3pPr>
      <a:lvl4pPr algn="l" rtl="0" eaLnBrk="0" fontAlgn="base" hangingPunct="0">
        <a:lnSpc>
          <a:spcPct val="85000"/>
        </a:lnSpc>
        <a:spcBef>
          <a:spcPct val="0"/>
        </a:spcBef>
        <a:spcAft>
          <a:spcPct val="0"/>
        </a:spcAft>
        <a:defRPr sz="3400" b="1">
          <a:solidFill>
            <a:srgbClr val="0075B0"/>
          </a:solidFill>
          <a:latin typeface="Arial" charset="0"/>
          <a:ea typeface="ＭＳ Ｐゴシック" charset="0"/>
        </a:defRPr>
      </a:lvl4pPr>
      <a:lvl5pPr algn="l" rtl="0" eaLnBrk="0" fontAlgn="base" hangingPunct="0">
        <a:lnSpc>
          <a:spcPct val="85000"/>
        </a:lnSpc>
        <a:spcBef>
          <a:spcPct val="0"/>
        </a:spcBef>
        <a:spcAft>
          <a:spcPct val="0"/>
        </a:spcAft>
        <a:defRPr sz="3400" b="1">
          <a:solidFill>
            <a:srgbClr val="0075B0"/>
          </a:solidFill>
          <a:latin typeface="Arial" charset="0"/>
          <a:ea typeface="ＭＳ Ｐゴシック" charset="0"/>
        </a:defRPr>
      </a:lvl5pPr>
      <a:lvl6pPr marL="457200" algn="l" rtl="0" eaLnBrk="1" fontAlgn="base" hangingPunct="1">
        <a:lnSpc>
          <a:spcPct val="85000"/>
        </a:lnSpc>
        <a:spcBef>
          <a:spcPct val="0"/>
        </a:spcBef>
        <a:spcAft>
          <a:spcPct val="0"/>
        </a:spcAft>
        <a:defRPr sz="3200" b="1">
          <a:solidFill>
            <a:schemeClr val="accent2"/>
          </a:solidFill>
          <a:latin typeface="Arial" charset="0"/>
        </a:defRPr>
      </a:lvl6pPr>
      <a:lvl7pPr marL="914400" algn="l" rtl="0" eaLnBrk="1" fontAlgn="base" hangingPunct="1">
        <a:lnSpc>
          <a:spcPct val="85000"/>
        </a:lnSpc>
        <a:spcBef>
          <a:spcPct val="0"/>
        </a:spcBef>
        <a:spcAft>
          <a:spcPct val="0"/>
        </a:spcAft>
        <a:defRPr sz="3200" b="1">
          <a:solidFill>
            <a:schemeClr val="accent2"/>
          </a:solidFill>
          <a:latin typeface="Arial" charset="0"/>
        </a:defRPr>
      </a:lvl7pPr>
      <a:lvl8pPr marL="1371600" algn="l" rtl="0" eaLnBrk="1" fontAlgn="base" hangingPunct="1">
        <a:lnSpc>
          <a:spcPct val="85000"/>
        </a:lnSpc>
        <a:spcBef>
          <a:spcPct val="0"/>
        </a:spcBef>
        <a:spcAft>
          <a:spcPct val="0"/>
        </a:spcAft>
        <a:defRPr sz="3200" b="1">
          <a:solidFill>
            <a:schemeClr val="accent2"/>
          </a:solidFill>
          <a:latin typeface="Arial" charset="0"/>
        </a:defRPr>
      </a:lvl8pPr>
      <a:lvl9pPr marL="1828800" algn="l" rtl="0" eaLnBrk="1" fontAlgn="base" hangingPunct="1">
        <a:lnSpc>
          <a:spcPct val="85000"/>
        </a:lnSpc>
        <a:spcBef>
          <a:spcPct val="0"/>
        </a:spcBef>
        <a:spcAft>
          <a:spcPct val="0"/>
        </a:spcAft>
        <a:defRPr sz="3200" b="1">
          <a:solidFill>
            <a:schemeClr val="accent2"/>
          </a:solidFill>
          <a:latin typeface="Arial" charset="0"/>
        </a:defRPr>
      </a:lvl9pPr>
    </p:titleStyle>
    <p:bodyStyle>
      <a:lvl1pPr marL="228600" indent="-228600" algn="l" rtl="0" eaLnBrk="0" fontAlgn="base" hangingPunct="0">
        <a:lnSpc>
          <a:spcPct val="90000"/>
        </a:lnSpc>
        <a:spcBef>
          <a:spcPts val="1300"/>
        </a:spcBef>
        <a:spcAft>
          <a:spcPct val="15000"/>
        </a:spcAft>
        <a:buClr>
          <a:srgbClr val="7F7F7F"/>
        </a:buClr>
        <a:buSzPct val="100000"/>
        <a:buChar char="•"/>
        <a:defRPr lang="en-US" sz="2800" dirty="0">
          <a:solidFill>
            <a:srgbClr val="007934"/>
          </a:solidFill>
          <a:latin typeface="+mn-lt"/>
          <a:ea typeface="ＭＳ Ｐゴシック" charset="0"/>
          <a:cs typeface="+mn-cs"/>
        </a:defRPr>
      </a:lvl1pPr>
      <a:lvl2pPr marL="571500" indent="-228600" algn="l" rtl="0" eaLnBrk="0" fontAlgn="base" hangingPunct="0">
        <a:lnSpc>
          <a:spcPct val="90000"/>
        </a:lnSpc>
        <a:spcBef>
          <a:spcPct val="15000"/>
        </a:spcBef>
        <a:spcAft>
          <a:spcPct val="15000"/>
        </a:spcAft>
        <a:buClr>
          <a:srgbClr val="7F7F7F"/>
        </a:buClr>
        <a:buSzPct val="100000"/>
        <a:buChar char="–"/>
        <a:defRPr lang="en-US" sz="2800" dirty="0">
          <a:solidFill>
            <a:srgbClr val="007934"/>
          </a:solidFill>
          <a:latin typeface="+mn-lt"/>
          <a:ea typeface="ＭＳ Ｐゴシック" charset="0"/>
        </a:defRPr>
      </a:lvl2pPr>
      <a:lvl3pPr marL="914400" indent="-228600" algn="l" rtl="0" eaLnBrk="0" fontAlgn="base" hangingPunct="0">
        <a:lnSpc>
          <a:spcPct val="90000"/>
        </a:lnSpc>
        <a:spcBef>
          <a:spcPct val="15000"/>
        </a:spcBef>
        <a:spcAft>
          <a:spcPct val="15000"/>
        </a:spcAft>
        <a:buClr>
          <a:srgbClr val="7F7F7F"/>
        </a:buClr>
        <a:buSzPct val="100000"/>
        <a:buChar char="•"/>
        <a:defRPr lang="en-US" sz="1600" dirty="0">
          <a:solidFill>
            <a:srgbClr val="007934"/>
          </a:solidFill>
          <a:latin typeface="+mn-lt"/>
          <a:ea typeface="ＭＳ Ｐゴシック" charset="0"/>
        </a:defRPr>
      </a:lvl3pPr>
      <a:lvl4pPr marL="1200150" indent="-171450" algn="l" rtl="0" eaLnBrk="0" fontAlgn="base" hangingPunct="0">
        <a:lnSpc>
          <a:spcPct val="85000"/>
        </a:lnSpc>
        <a:spcBef>
          <a:spcPct val="15000"/>
        </a:spcBef>
        <a:spcAft>
          <a:spcPct val="10000"/>
        </a:spcAft>
        <a:buClr>
          <a:srgbClr val="7F7F7F"/>
        </a:buClr>
        <a:buSzPct val="100000"/>
        <a:buChar char="–"/>
        <a:defRPr sz="1400">
          <a:solidFill>
            <a:srgbClr val="007934"/>
          </a:solidFill>
          <a:latin typeface="+mn-lt"/>
          <a:ea typeface="ＭＳ Ｐゴシック" charset="0"/>
        </a:defRPr>
      </a:lvl4pPr>
      <a:lvl5pPr marL="1485900" indent="-171450" algn="l" rtl="0" eaLnBrk="0" fontAlgn="base" hangingPunct="0">
        <a:lnSpc>
          <a:spcPct val="85000"/>
        </a:lnSpc>
        <a:spcBef>
          <a:spcPct val="15000"/>
        </a:spcBef>
        <a:spcAft>
          <a:spcPct val="10000"/>
        </a:spcAft>
        <a:buClr>
          <a:srgbClr val="7F7F7F"/>
        </a:buClr>
        <a:buSzPct val="100000"/>
        <a:buChar char="»"/>
        <a:defRPr sz="1400">
          <a:solidFill>
            <a:srgbClr val="007934"/>
          </a:solidFill>
          <a:latin typeface="+mn-lt"/>
          <a:ea typeface="ＭＳ Ｐゴシック" charset="0"/>
        </a:defRPr>
      </a:lvl5pPr>
      <a:lvl6pPr marL="1828800" indent="-171450" algn="l" rtl="0" eaLnBrk="1" fontAlgn="base" hangingPunct="1">
        <a:lnSpc>
          <a:spcPct val="85000"/>
        </a:lnSpc>
        <a:spcBef>
          <a:spcPct val="15000"/>
        </a:spcBef>
        <a:spcAft>
          <a:spcPct val="10000"/>
        </a:spcAft>
        <a:buClr>
          <a:schemeClr val="hlink"/>
        </a:buClr>
        <a:buChar char="•"/>
        <a:defRPr sz="1400">
          <a:solidFill>
            <a:srgbClr val="000000"/>
          </a:solidFill>
          <a:latin typeface="+mn-lt"/>
        </a:defRPr>
      </a:lvl6pPr>
      <a:lvl7pPr marL="2286000" indent="-171450" algn="l" rtl="0" eaLnBrk="1" fontAlgn="base" hangingPunct="1">
        <a:lnSpc>
          <a:spcPct val="85000"/>
        </a:lnSpc>
        <a:spcBef>
          <a:spcPct val="15000"/>
        </a:spcBef>
        <a:spcAft>
          <a:spcPct val="10000"/>
        </a:spcAft>
        <a:buClr>
          <a:schemeClr val="hlink"/>
        </a:buClr>
        <a:buChar char="•"/>
        <a:defRPr sz="1400">
          <a:solidFill>
            <a:srgbClr val="000000"/>
          </a:solidFill>
          <a:latin typeface="+mn-lt"/>
        </a:defRPr>
      </a:lvl7pPr>
      <a:lvl8pPr marL="2743200" indent="-171450" algn="l" rtl="0" eaLnBrk="1" fontAlgn="base" hangingPunct="1">
        <a:lnSpc>
          <a:spcPct val="85000"/>
        </a:lnSpc>
        <a:spcBef>
          <a:spcPct val="15000"/>
        </a:spcBef>
        <a:spcAft>
          <a:spcPct val="10000"/>
        </a:spcAft>
        <a:buClr>
          <a:schemeClr val="hlink"/>
        </a:buClr>
        <a:buChar char="•"/>
        <a:defRPr sz="1400">
          <a:solidFill>
            <a:srgbClr val="000000"/>
          </a:solidFill>
          <a:latin typeface="+mn-lt"/>
        </a:defRPr>
      </a:lvl8pPr>
      <a:lvl9pPr marL="3200400" indent="-171450" algn="l" rtl="0" eaLnBrk="1" fontAlgn="base" hangingPunct="1">
        <a:lnSpc>
          <a:spcPct val="85000"/>
        </a:lnSpc>
        <a:spcBef>
          <a:spcPct val="15000"/>
        </a:spcBef>
        <a:spcAft>
          <a:spcPct val="10000"/>
        </a:spcAft>
        <a:buClr>
          <a:schemeClr val="hlink"/>
        </a:buClr>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ctrTitle"/>
          </p:nvPr>
        </p:nvSpPr>
        <p:spPr>
          <a:xfrm>
            <a:off x="3732213" y="3036888"/>
            <a:ext cx="8243887" cy="1422400"/>
          </a:xfrm>
        </p:spPr>
        <p:txBody>
          <a:bodyPr/>
          <a:lstStyle/>
          <a:p>
            <a:r>
              <a:rPr b="1" dirty="0">
                <a:latin typeface="Arial" charset="0"/>
                <a:cs typeface="Arial" charset="0"/>
              </a:rPr>
              <a:t>G2P </a:t>
            </a:r>
            <a:r>
              <a:rPr b="1" dirty="0" smtClean="0">
                <a:latin typeface="Arial" charset="0"/>
                <a:cs typeface="Arial" charset="0"/>
              </a:rPr>
              <a:t>Android Tablet </a:t>
            </a:r>
            <a:r>
              <a:rPr b="1" dirty="0">
                <a:latin typeface="Arial" charset="0"/>
                <a:cs typeface="Arial" charset="0"/>
              </a:rPr>
              <a:t/>
            </a:r>
            <a:br>
              <a:rPr b="1" dirty="0">
                <a:latin typeface="Arial" charset="0"/>
                <a:cs typeface="Arial" charset="0"/>
              </a:rPr>
            </a:br>
            <a:r>
              <a:rPr b="1" dirty="0">
                <a:latin typeface="Arial" charset="0"/>
                <a:cs typeface="Arial" charset="0"/>
              </a:rPr>
              <a:t>Usability </a:t>
            </a:r>
            <a:r>
              <a:rPr b="1" dirty="0" smtClean="0">
                <a:latin typeface="Arial" charset="0"/>
                <a:cs typeface="Arial" charset="0"/>
              </a:rPr>
              <a:t>Test Findings</a:t>
            </a:r>
            <a:endParaRPr dirty="0">
              <a:latin typeface="Arial" charset="0"/>
              <a:cs typeface="Arial" charset="0"/>
            </a:endParaRPr>
          </a:p>
        </p:txBody>
      </p:sp>
      <p:sp>
        <p:nvSpPr>
          <p:cNvPr id="3" name="Subtitle 2"/>
          <p:cNvSpPr>
            <a:spLocks noGrp="1"/>
          </p:cNvSpPr>
          <p:nvPr>
            <p:ph type="subTitle" idx="1"/>
          </p:nvPr>
        </p:nvSpPr>
        <p:spPr>
          <a:xfrm>
            <a:off x="3738563" y="4503738"/>
            <a:ext cx="6393978" cy="657225"/>
          </a:xfrm>
        </p:spPr>
        <p:txBody>
          <a:bodyPr vert="horz" wrap="square" lIns="91440" tIns="45720" rIns="91440" bIns="45720" numCol="1" anchor="t" anchorCtr="0" compatLnSpc="1">
            <a:prstTxWarp prst="textNoShape">
              <a:avLst/>
            </a:prstTxWarp>
          </a:bodyPr>
          <a:lstStyle/>
          <a:p>
            <a:pPr eaLnBrk="1" hangingPunct="1">
              <a:buFont typeface="Times" pitchFamily="18" charset="0"/>
              <a:buNone/>
              <a:defRPr/>
            </a:pPr>
            <a:r>
              <a:rPr dirty="0" smtClean="0">
                <a:ea typeface="+mn-ea"/>
              </a:rPr>
              <a:t>A</a:t>
            </a:r>
            <a:r>
              <a:rPr lang="en-US" dirty="0" smtClean="0">
                <a:ea typeface="+mn-ea"/>
              </a:rPr>
              <a:t>mber Brown and UX Research </a:t>
            </a:r>
            <a:endParaRPr dirty="0" smtClean="0">
              <a:ea typeface="+mn-ea"/>
            </a:endParaRPr>
          </a:p>
          <a:p>
            <a:pPr eaLnBrk="1" hangingPunct="1">
              <a:buFont typeface="Times" pitchFamily="18" charset="0"/>
              <a:buNone/>
              <a:defRPr/>
            </a:pPr>
            <a:r>
              <a:rPr dirty="0" smtClean="0">
                <a:ea typeface="+mn-ea"/>
              </a:rPr>
              <a:t>August 11</a:t>
            </a:r>
            <a:r>
              <a:rPr baseline="30000" dirty="0" smtClean="0">
                <a:ea typeface="+mn-ea"/>
              </a:rPr>
              <a:t>th</a:t>
            </a:r>
            <a:r>
              <a:rPr dirty="0" smtClean="0">
                <a:ea typeface="+mn-ea"/>
              </a:rPr>
              <a:t>, 2011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Most users had trouble when attempting to drag and drop the photos.</a:t>
            </a:r>
          </a:p>
          <a:p>
            <a:pPr lvl="1"/>
            <a:r>
              <a:rPr lang="en-US" dirty="0" smtClean="0"/>
              <a:t>Some users missed the folder.</a:t>
            </a:r>
          </a:p>
          <a:p>
            <a:pPr lvl="1"/>
            <a:r>
              <a:rPr lang="en-US" dirty="0" smtClean="0"/>
              <a:t>Some users thought it took a little while and required more effort than they expected.</a:t>
            </a:r>
          </a:p>
          <a:p>
            <a:pPr lvl="1"/>
            <a:r>
              <a:rPr dirty="0" smtClean="0">
                <a:solidFill>
                  <a:srgbClr val="3E4554"/>
                </a:solidFill>
              </a:rPr>
              <a:t>Some users wanted to multi-select the photos.</a:t>
            </a:r>
            <a:endParaRPr lang="en-US" dirty="0" smtClean="0">
              <a:solidFill>
                <a:srgbClr val="3E4554"/>
              </a:solidFill>
            </a:endParaRPr>
          </a:p>
          <a:p>
            <a:r>
              <a:rPr lang="en-US" dirty="0" smtClean="0"/>
              <a:t>When some users could not figure out how to drag and drop, they would try to move the photos in another way:</a:t>
            </a:r>
          </a:p>
          <a:p>
            <a:pPr lvl="1"/>
            <a:r>
              <a:rPr lang="en-US" dirty="0" smtClean="0"/>
              <a:t>Copy/Paste</a:t>
            </a:r>
          </a:p>
          <a:p>
            <a:pPr lvl="1"/>
            <a:r>
              <a:rPr lang="en-US" dirty="0" smtClean="0"/>
              <a:t>Move into another folder (Windows Explorer option)</a:t>
            </a:r>
          </a:p>
          <a:p>
            <a:pPr lvl="1">
              <a:buNone/>
            </a:pPr>
            <a:endParaRPr lang="en-US" dirty="0" smtClean="0"/>
          </a:p>
          <a:p>
            <a:pPr lvl="1"/>
            <a:endParaRPr lang="en-US" dirty="0" smtClean="0"/>
          </a:p>
          <a:p>
            <a:pPr lvl="1">
              <a:buNone/>
            </a:pPr>
            <a:endParaRPr lang="en-US" dirty="0" smtClean="0"/>
          </a:p>
          <a:p>
            <a:pPr lvl="1"/>
            <a:endParaRPr lang="en-US" dirty="0"/>
          </a:p>
        </p:txBody>
      </p:sp>
      <p:sp>
        <p:nvSpPr>
          <p:cNvPr id="3" name="Title 2"/>
          <p:cNvSpPr>
            <a:spLocks noGrp="1"/>
          </p:cNvSpPr>
          <p:nvPr>
            <p:ph type="title"/>
          </p:nvPr>
        </p:nvSpPr>
        <p:spPr/>
        <p:txBody>
          <a:bodyPr/>
          <a:lstStyle/>
          <a:p>
            <a:r>
              <a:rPr lang="en-US" dirty="0" smtClean="0"/>
              <a:t>Drag: Folders and Windows </a:t>
            </a:r>
            <a:endParaRPr lang="en-US"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730984" y="4152161"/>
            <a:ext cx="7864311" cy="725723"/>
          </a:xfrm>
        </p:spPr>
        <p:txBody>
          <a:bodyPr/>
          <a:lstStyle/>
          <a:p>
            <a:r>
              <a:rPr lang="en-US" dirty="0" smtClean="0"/>
              <a:t>Task 3: Typing/Attaching Files </a:t>
            </a:r>
            <a:endParaRPr lang="en-US" dirty="0"/>
          </a:p>
        </p:txBody>
      </p:sp>
      <p:sp>
        <p:nvSpPr>
          <p:cNvPr id="4" name="Footer Placeholder 3"/>
          <p:cNvSpPr>
            <a:spLocks noGrp="1"/>
          </p:cNvSpPr>
          <p:nvPr>
            <p:ph type="ftr" sz="quarter" idx="4294967295"/>
          </p:nvPr>
        </p:nvSpPr>
        <p:spPr>
          <a:xfrm>
            <a:off x="0" y="6356350"/>
            <a:ext cx="3633788" cy="365125"/>
          </a:xfrm>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374635"/>
            <a:ext cx="11375136" cy="4654296"/>
          </a:xfrm>
        </p:spPr>
        <p:txBody>
          <a:bodyPr/>
          <a:lstStyle/>
          <a:p>
            <a:r>
              <a:rPr lang="en-US" sz="2800" dirty="0" smtClean="0"/>
              <a:t>Most users were expecting the keyboard to pop up when they tapped on the text field.</a:t>
            </a:r>
          </a:p>
          <a:p>
            <a:r>
              <a:rPr sz="2800" dirty="0" smtClean="0"/>
              <a:t>Most </a:t>
            </a:r>
            <a:r>
              <a:rPr lang="en-US" sz="2800" dirty="0" smtClean="0"/>
              <a:t>users struggled to find the keyboard icon in order to bring up and dismiss the keyboard.</a:t>
            </a:r>
          </a:p>
          <a:p>
            <a:endParaRPr lang="en-US" dirty="0" smtClean="0"/>
          </a:p>
        </p:txBody>
      </p:sp>
      <p:sp>
        <p:nvSpPr>
          <p:cNvPr id="3" name="Title 2"/>
          <p:cNvSpPr>
            <a:spLocks noGrp="1"/>
          </p:cNvSpPr>
          <p:nvPr>
            <p:ph type="title"/>
          </p:nvPr>
        </p:nvSpPr>
        <p:spPr/>
        <p:txBody>
          <a:bodyPr/>
          <a:lstStyle/>
          <a:p>
            <a:r>
              <a:rPr lang="en-US" dirty="0" smtClean="0"/>
              <a:t>Keyboard</a:t>
            </a:r>
            <a:endParaRPr lang="en-US" dirty="0">
              <a:solidFill>
                <a:srgbClr val="FF0000"/>
              </a:solidFill>
            </a:endParaRPr>
          </a:p>
        </p:txBody>
      </p:sp>
      <p:pic>
        <p:nvPicPr>
          <p:cNvPr id="6146" name="Picture 2"/>
          <p:cNvPicPr>
            <a:picLocks noChangeAspect="1" noChangeArrowheads="1"/>
          </p:cNvPicPr>
          <p:nvPr/>
        </p:nvPicPr>
        <p:blipFill>
          <a:blip r:embed="rId2" cstate="print"/>
          <a:srcRect/>
          <a:stretch>
            <a:fillRect/>
          </a:stretch>
        </p:blipFill>
        <p:spPr bwMode="auto">
          <a:xfrm>
            <a:off x="2034200" y="3703026"/>
            <a:ext cx="4986804" cy="2754923"/>
          </a:xfrm>
          <a:prstGeom prst="rect">
            <a:avLst/>
          </a:prstGeom>
          <a:ln>
            <a:noFill/>
          </a:ln>
          <a:effectLst>
            <a:outerShdw blurRad="292100" dist="139700" dir="2700000" algn="tl" rotWithShape="0">
              <a:srgbClr val="333333">
                <a:alpha val="65000"/>
              </a:srgbClr>
            </a:outerShdw>
          </a:effectLst>
        </p:spPr>
      </p:pic>
      <p:pic>
        <p:nvPicPr>
          <p:cNvPr id="6149" name="Picture 5"/>
          <p:cNvPicPr>
            <a:picLocks noChangeAspect="1" noChangeArrowheads="1"/>
          </p:cNvPicPr>
          <p:nvPr/>
        </p:nvPicPr>
        <p:blipFill>
          <a:blip r:embed="rId3" cstate="print"/>
          <a:srcRect/>
          <a:stretch>
            <a:fillRect/>
          </a:stretch>
        </p:blipFill>
        <p:spPr bwMode="auto">
          <a:xfrm>
            <a:off x="6759818" y="3005039"/>
            <a:ext cx="4827343" cy="3591209"/>
          </a:xfrm>
          <a:prstGeom prst="rect">
            <a:avLst/>
          </a:prstGeom>
          <a:ln>
            <a:solidFill>
              <a:schemeClr val="bg1">
                <a:lumMod val="8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2029" y="1327743"/>
            <a:ext cx="7197969" cy="4654296"/>
          </a:xfrm>
        </p:spPr>
        <p:txBody>
          <a:bodyPr/>
          <a:lstStyle/>
          <a:p>
            <a:r>
              <a:rPr sz="3000" dirty="0" smtClean="0"/>
              <a:t>Some users clicked Attach File a few times before realizing that the Attach File window was open, but hidden behind the keyboard. </a:t>
            </a:r>
          </a:p>
        </p:txBody>
      </p:sp>
      <p:sp>
        <p:nvSpPr>
          <p:cNvPr id="3" name="Title 2"/>
          <p:cNvSpPr>
            <a:spLocks noGrp="1"/>
          </p:cNvSpPr>
          <p:nvPr>
            <p:ph type="title"/>
          </p:nvPr>
        </p:nvSpPr>
        <p:spPr/>
        <p:txBody>
          <a:bodyPr/>
          <a:lstStyle/>
          <a:p>
            <a:r>
              <a:rPr lang="en-US" dirty="0" smtClean="0"/>
              <a:t>Attaching Photos</a:t>
            </a:r>
            <a:endParaRPr lang="en-US" dirty="0"/>
          </a:p>
        </p:txBody>
      </p:sp>
      <p:pic>
        <p:nvPicPr>
          <p:cNvPr id="4098" name="Picture 2"/>
          <p:cNvPicPr>
            <a:picLocks noChangeAspect="1" noChangeArrowheads="1"/>
          </p:cNvPicPr>
          <p:nvPr/>
        </p:nvPicPr>
        <p:blipFill>
          <a:blip r:embed="rId2" cstate="print"/>
          <a:srcRect l="2366"/>
          <a:stretch>
            <a:fillRect/>
          </a:stretch>
        </p:blipFill>
        <p:spPr bwMode="auto">
          <a:xfrm>
            <a:off x="1312253" y="3118861"/>
            <a:ext cx="5402873" cy="3384502"/>
          </a:xfrm>
          <a:prstGeom prst="rect">
            <a:avLst/>
          </a:prstGeom>
          <a:ln>
            <a:no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8094891" y="1539752"/>
            <a:ext cx="3398121" cy="4665785"/>
          </a:xfrm>
          <a:prstGeom prst="rect">
            <a:avLst/>
          </a:prstGeom>
          <a:ln>
            <a:solidFill>
              <a:schemeClr val="bg1">
                <a:lumMod val="8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832" y="1398081"/>
            <a:ext cx="11375136" cy="4654296"/>
          </a:xfrm>
        </p:spPr>
        <p:txBody>
          <a:bodyPr/>
          <a:lstStyle/>
          <a:p>
            <a:r>
              <a:rPr lang="en-US" sz="2800" dirty="0" smtClean="0"/>
              <a:t>Most users had trouble when they were trying to open the email folder and would select the wrong item.</a:t>
            </a:r>
          </a:p>
          <a:p>
            <a:r>
              <a:rPr lang="en-US" sz="2800" dirty="0" smtClean="0"/>
              <a:t>Most users preferred to select both documents simultaneously when they attached them to the email, but ended up attaching them one-by-one. </a:t>
            </a:r>
            <a:endParaRPr lang="en-US" sz="2800" dirty="0"/>
          </a:p>
        </p:txBody>
      </p:sp>
      <p:sp>
        <p:nvSpPr>
          <p:cNvPr id="3" name="Title 2"/>
          <p:cNvSpPr>
            <a:spLocks noGrp="1"/>
          </p:cNvSpPr>
          <p:nvPr>
            <p:ph type="title"/>
          </p:nvPr>
        </p:nvSpPr>
        <p:spPr/>
        <p:txBody>
          <a:bodyPr/>
          <a:lstStyle/>
          <a:p>
            <a:r>
              <a:rPr lang="en-US" dirty="0" smtClean="0"/>
              <a:t>Attaching Photos </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9214217" y="3458307"/>
            <a:ext cx="2264276" cy="3176954"/>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736723" y="3814401"/>
            <a:ext cx="3880338" cy="2606549"/>
          </a:xfrm>
          <a:prstGeom prst="rect">
            <a:avLst/>
          </a:prstGeom>
          <a:noFill/>
          <a:ln w="9525">
            <a:noFill/>
            <a:miter lim="800000"/>
            <a:headEnd/>
            <a:tailEnd/>
          </a:ln>
        </p:spPr>
      </p:pic>
      <p:sp>
        <p:nvSpPr>
          <p:cNvPr id="11" name="TextBox 10"/>
          <p:cNvSpPr txBox="1"/>
          <p:nvPr/>
        </p:nvSpPr>
        <p:spPr>
          <a:xfrm>
            <a:off x="5643563" y="3700462"/>
            <a:ext cx="3343275" cy="923330"/>
          </a:xfrm>
          <a:prstGeom prst="rect">
            <a:avLst/>
          </a:prstGeom>
          <a:noFill/>
        </p:spPr>
        <p:txBody>
          <a:bodyPr wrap="square" rtlCol="0">
            <a:spAutoFit/>
          </a:bodyPr>
          <a:lstStyle/>
          <a:p>
            <a:r>
              <a:rPr lang="en-US" i="1" u="none" dirty="0" smtClean="0">
                <a:latin typeface="+mn-lt"/>
              </a:rPr>
              <a:t>“Oops, I do not want to rename it, I just want to SELECT it.</a:t>
            </a:r>
            <a:r>
              <a:rPr lang="en-US" u="none" dirty="0" smtClean="0">
                <a:latin typeface="+mn-lt"/>
              </a:rPr>
              <a:t>” </a:t>
            </a:r>
          </a:p>
          <a:p>
            <a:r>
              <a:rPr lang="en-US" u="none" dirty="0" smtClean="0">
                <a:latin typeface="+mn-lt"/>
              </a:rPr>
              <a:t>		     -Harold</a:t>
            </a:r>
          </a:p>
        </p:txBody>
      </p:sp>
      <p:sp>
        <p:nvSpPr>
          <p:cNvPr id="12" name="TextBox 11"/>
          <p:cNvSpPr txBox="1"/>
          <p:nvPr/>
        </p:nvSpPr>
        <p:spPr>
          <a:xfrm>
            <a:off x="5024438" y="5053012"/>
            <a:ext cx="3343275" cy="1200329"/>
          </a:xfrm>
          <a:prstGeom prst="rect">
            <a:avLst/>
          </a:prstGeom>
          <a:noFill/>
        </p:spPr>
        <p:txBody>
          <a:bodyPr wrap="square" rtlCol="0">
            <a:spAutoFit/>
          </a:bodyPr>
          <a:lstStyle/>
          <a:p>
            <a:r>
              <a:rPr lang="en-US" i="1" u="none" dirty="0" smtClean="0">
                <a:latin typeface="+mn-lt"/>
              </a:rPr>
              <a:t>“I thought I hit email, but hit housekeeping. I have clicked it now two times.” </a:t>
            </a:r>
            <a:endParaRPr lang="en-US" u="none" dirty="0" smtClean="0">
              <a:latin typeface="+mn-lt"/>
            </a:endParaRPr>
          </a:p>
          <a:p>
            <a:r>
              <a:rPr lang="en-US" u="none" dirty="0" smtClean="0">
                <a:latin typeface="+mn-lt"/>
              </a:rPr>
              <a:t>		     -Julien</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 users expected the predictive text functionality to work while typing their email on the host computer.</a:t>
            </a:r>
          </a:p>
          <a:p>
            <a:r>
              <a:rPr lang="en-US" dirty="0" smtClean="0"/>
              <a:t>Some users thought that typing on the Android device was difficult and said they would wait to do typing work until at a laptop or desktop.</a:t>
            </a:r>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Typing </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Task 4: Multi-Tasking</a:t>
            </a:r>
            <a:endParaRPr lang="en-US" dirty="0"/>
          </a:p>
        </p:txBody>
      </p:sp>
      <p:sp>
        <p:nvSpPr>
          <p:cNvPr id="4" name="Footer Placeholder 3"/>
          <p:cNvSpPr>
            <a:spLocks noGrp="1"/>
          </p:cNvSpPr>
          <p:nvPr>
            <p:ph type="ftr" sz="quarter" idx="4294967295"/>
          </p:nvPr>
        </p:nvSpPr>
        <p:spPr>
          <a:xfrm>
            <a:off x="0" y="6356350"/>
            <a:ext cx="3633788" cy="365125"/>
          </a:xfrm>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9278" y="1500554"/>
            <a:ext cx="4847491" cy="4235300"/>
          </a:xfrm>
        </p:spPr>
        <p:txBody>
          <a:bodyPr/>
          <a:lstStyle/>
          <a:p>
            <a:r>
              <a:rPr sz="2400" dirty="0" smtClean="0">
                <a:solidFill>
                  <a:schemeClr val="tx1"/>
                </a:solidFill>
              </a:rPr>
              <a:t>Some users did not notice the email notification when the email first came through. Some users did notice the Gmail icon in the notifications bar.  </a:t>
            </a:r>
          </a:p>
          <a:p>
            <a:r>
              <a:rPr sz="2400" dirty="0" smtClean="0">
                <a:solidFill>
                  <a:schemeClr val="tx1"/>
                </a:solidFill>
              </a:rPr>
              <a:t>Most users, when asked to check their email, went to the multi-tasking button to do so.  </a:t>
            </a:r>
          </a:p>
          <a:p>
            <a:r>
              <a:rPr lang="en-US" sz="2400" dirty="0" smtClean="0">
                <a:solidFill>
                  <a:schemeClr val="tx1"/>
                </a:solidFill>
              </a:rPr>
              <a:t>Some users were looking for a way to minimize GoToMyPC in order to make sure it was still running.</a:t>
            </a:r>
            <a:endParaRPr sz="2400" dirty="0" smtClean="0">
              <a:solidFill>
                <a:schemeClr val="tx1"/>
              </a:solidFill>
            </a:endParaRPr>
          </a:p>
        </p:txBody>
      </p:sp>
      <p:sp>
        <p:nvSpPr>
          <p:cNvPr id="3" name="Title 2"/>
          <p:cNvSpPr>
            <a:spLocks noGrp="1"/>
          </p:cNvSpPr>
          <p:nvPr>
            <p:ph type="title"/>
          </p:nvPr>
        </p:nvSpPr>
        <p:spPr/>
        <p:txBody>
          <a:bodyPr/>
          <a:lstStyle/>
          <a:p>
            <a:r>
              <a:rPr lang="en-US" dirty="0" smtClean="0"/>
              <a:t>Multi Tasking with Notification  </a:t>
            </a:r>
            <a:endParaRPr lang="en-US" dirty="0"/>
          </a:p>
        </p:txBody>
      </p:sp>
      <p:sp>
        <p:nvSpPr>
          <p:cNvPr id="11" name="Rectangle 10"/>
          <p:cNvSpPr/>
          <p:nvPr/>
        </p:nvSpPr>
        <p:spPr>
          <a:xfrm>
            <a:off x="7698888" y="2447165"/>
            <a:ext cx="1736373" cy="369332"/>
          </a:xfrm>
          <a:prstGeom prst="rect">
            <a:avLst/>
          </a:prstGeom>
        </p:spPr>
        <p:txBody>
          <a:bodyPr wrap="none">
            <a:spAutoFit/>
          </a:bodyPr>
          <a:lstStyle/>
          <a:p>
            <a:r>
              <a:rPr lang="en-US" dirty="0" smtClean="0"/>
              <a:t>&lt;Screenshots&gt;</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5555310" y="1131117"/>
            <a:ext cx="6280374" cy="465876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73927"/>
            <a:ext cx="4542691" cy="4654296"/>
          </a:xfrm>
        </p:spPr>
        <p:txBody>
          <a:bodyPr/>
          <a:lstStyle/>
          <a:p>
            <a:pPr lvl="0"/>
            <a:r>
              <a:rPr lang="en-US" sz="2400" dirty="0" smtClean="0">
                <a:solidFill>
                  <a:srgbClr val="3E4554"/>
                </a:solidFill>
              </a:rPr>
              <a:t>Most of the users that were asked to multi-task without a notification used the home button to do so.</a:t>
            </a:r>
            <a:endParaRPr lang="en-US" sz="2400" dirty="0" smtClean="0"/>
          </a:p>
          <a:p>
            <a:pPr lvl="0"/>
            <a:r>
              <a:rPr lang="en-US" sz="2400" dirty="0" smtClean="0">
                <a:solidFill>
                  <a:srgbClr val="3E4554"/>
                </a:solidFill>
              </a:rPr>
              <a:t>When some of the users would multi-task they were not confident that their session was still running.</a:t>
            </a:r>
            <a:r>
              <a:rPr lang="en-US" sz="2400" dirty="0" smtClean="0">
                <a:solidFill>
                  <a:schemeClr val="tx1"/>
                </a:solidFill>
              </a:rPr>
              <a:t> </a:t>
            </a:r>
          </a:p>
          <a:p>
            <a:r>
              <a:rPr lang="en-US" sz="2400" dirty="0" smtClean="0">
                <a:solidFill>
                  <a:schemeClr val="tx1"/>
                </a:solidFill>
              </a:rPr>
              <a:t>Some users were still looking for a way to minimize GoToMyPC in order to make sure it was still running.</a:t>
            </a:r>
            <a:endParaRPr lang="en-US" dirty="0" smtClean="0">
              <a:solidFill>
                <a:schemeClr val="tx1"/>
              </a:solidFill>
            </a:endParaRPr>
          </a:p>
          <a:p>
            <a:pPr lvl="0">
              <a:buNone/>
            </a:pPr>
            <a:endParaRPr lang="en-US" dirty="0" smtClean="0">
              <a:solidFill>
                <a:srgbClr val="3E4554"/>
              </a:solidFill>
            </a:endParaRPr>
          </a:p>
          <a:p>
            <a:pPr>
              <a:buNone/>
            </a:pPr>
            <a:endParaRPr lang="en-US" dirty="0" smtClean="0">
              <a:solidFill>
                <a:srgbClr val="3E4554"/>
              </a:solidFill>
            </a:endParaRPr>
          </a:p>
          <a:p>
            <a:endParaRPr lang="en-US" dirty="0"/>
          </a:p>
        </p:txBody>
      </p:sp>
      <p:sp>
        <p:nvSpPr>
          <p:cNvPr id="3" name="Title 2"/>
          <p:cNvSpPr>
            <a:spLocks noGrp="1"/>
          </p:cNvSpPr>
          <p:nvPr>
            <p:ph type="title"/>
          </p:nvPr>
        </p:nvSpPr>
        <p:spPr/>
        <p:txBody>
          <a:bodyPr/>
          <a:lstStyle/>
          <a:p>
            <a:r>
              <a:rPr lang="en-US" dirty="0" smtClean="0"/>
              <a:t>Multi-Tasking without Notification</a:t>
            </a:r>
            <a:endParaRPr lang="en-US" dirty="0"/>
          </a:p>
        </p:txBody>
      </p:sp>
      <p:sp>
        <p:nvSpPr>
          <p:cNvPr id="5" name="TextBox 4"/>
          <p:cNvSpPr txBox="1"/>
          <p:nvPr/>
        </p:nvSpPr>
        <p:spPr>
          <a:xfrm>
            <a:off x="6260123" y="1195754"/>
            <a:ext cx="3739662" cy="369332"/>
          </a:xfrm>
          <a:prstGeom prst="rect">
            <a:avLst/>
          </a:prstGeom>
          <a:noFill/>
        </p:spPr>
        <p:txBody>
          <a:bodyPr wrap="square" rtlCol="0">
            <a:spAutoFit/>
          </a:bodyPr>
          <a:lstStyle/>
          <a:p>
            <a:r>
              <a:rPr lang="en-US" dirty="0" err="1" smtClean="0">
                <a:latin typeface="+mn-lt"/>
              </a:rPr>
              <a:t>Sreenshots</a:t>
            </a:r>
            <a:endParaRPr lang="en-US" dirty="0" smtClean="0">
              <a:latin typeface="+mn-lt"/>
            </a:endParaRPr>
          </a:p>
        </p:txBody>
      </p:sp>
      <p:sp>
        <p:nvSpPr>
          <p:cNvPr id="6" name="Rectangle 5"/>
          <p:cNvSpPr/>
          <p:nvPr/>
        </p:nvSpPr>
        <p:spPr>
          <a:xfrm>
            <a:off x="6043613" y="5530334"/>
            <a:ext cx="5072062" cy="646331"/>
          </a:xfrm>
          <a:prstGeom prst="rect">
            <a:avLst/>
          </a:prstGeom>
        </p:spPr>
        <p:txBody>
          <a:bodyPr wrap="square">
            <a:spAutoFit/>
          </a:bodyPr>
          <a:lstStyle/>
          <a:p>
            <a:r>
              <a:rPr lang="en-US" i="1" u="none" dirty="0" smtClean="0"/>
              <a:t>“I am trying to figure out, how to I minimize this” </a:t>
            </a:r>
          </a:p>
          <a:p>
            <a:r>
              <a:rPr lang="en-US" u="none" dirty="0" smtClean="0"/>
              <a:t>	       			-Julian</a:t>
            </a:r>
            <a:endParaRPr lang="en-US" u="none" dirty="0"/>
          </a:p>
        </p:txBody>
      </p:sp>
      <p:pic>
        <p:nvPicPr>
          <p:cNvPr id="2050" name="Picture 2"/>
          <p:cNvPicPr>
            <a:picLocks noChangeAspect="1" noChangeArrowheads="1"/>
          </p:cNvPicPr>
          <p:nvPr/>
        </p:nvPicPr>
        <p:blipFill>
          <a:blip r:embed="rId3" cstate="print"/>
          <a:srcRect/>
          <a:stretch>
            <a:fillRect/>
          </a:stretch>
        </p:blipFill>
        <p:spPr bwMode="auto">
          <a:xfrm>
            <a:off x="6013451" y="1212829"/>
            <a:ext cx="5730875" cy="391638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739373" y="3934047"/>
            <a:ext cx="7717130" cy="725723"/>
          </a:xfrm>
        </p:spPr>
        <p:txBody>
          <a:bodyPr/>
          <a:lstStyle/>
          <a:p>
            <a:r>
              <a:rPr lang="en-US" dirty="0" smtClean="0"/>
              <a:t>Task 5: Scrolling/Copy/Paste </a:t>
            </a:r>
            <a:endParaRPr lang="en-US" dirty="0"/>
          </a:p>
        </p:txBody>
      </p:sp>
      <p:sp>
        <p:nvSpPr>
          <p:cNvPr id="4" name="Footer Placeholder 3"/>
          <p:cNvSpPr>
            <a:spLocks noGrp="1"/>
          </p:cNvSpPr>
          <p:nvPr>
            <p:ph type="ftr" sz="quarter" idx="4294967295"/>
          </p:nvPr>
        </p:nvSpPr>
        <p:spPr>
          <a:xfrm>
            <a:off x="0" y="6356350"/>
            <a:ext cx="3633788" cy="365125"/>
          </a:xfrm>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3"/>
          <p:cNvSpPr>
            <a:spLocks noGrp="1"/>
          </p:cNvSpPr>
          <p:nvPr>
            <p:ph idx="1"/>
          </p:nvPr>
        </p:nvSpPr>
        <p:spPr bwMode="auto">
          <a:xfrm>
            <a:off x="465137" y="1233488"/>
            <a:ext cx="11080651" cy="4646612"/>
          </a:xfrm>
          <a:ln>
            <a:miter lim="800000"/>
            <a:headEnd/>
            <a:tailEnd/>
          </a:ln>
        </p:spPr>
        <p:txBody>
          <a:bodyPr vert="horz" wrap="square" lIns="91440" tIns="45720" rIns="91440" bIns="45720" numCol="1" anchor="t" anchorCtr="0" compatLnSpc="1">
            <a:prstTxWarp prst="textNoShape">
              <a:avLst/>
            </a:prstTxWarp>
          </a:bodyPr>
          <a:lstStyle/>
          <a:p>
            <a:pPr>
              <a:lnSpc>
                <a:spcPct val="100000"/>
              </a:lnSpc>
              <a:spcAft>
                <a:spcPct val="0"/>
              </a:spcAft>
              <a:buClr>
                <a:srgbClr val="7F7F7F"/>
              </a:buClr>
              <a:buFontTx/>
              <a:buChar char="•"/>
            </a:pPr>
            <a:r>
              <a:rPr dirty="0">
                <a:solidFill>
                  <a:srgbClr val="5A5D62"/>
                </a:solidFill>
                <a:latin typeface="Arial" charset="0"/>
              </a:rPr>
              <a:t>Evaluated </a:t>
            </a:r>
            <a:r>
              <a:rPr dirty="0" smtClean="0">
                <a:solidFill>
                  <a:srgbClr val="5A5D62"/>
                </a:solidFill>
                <a:latin typeface="Arial" charset="0"/>
              </a:rPr>
              <a:t>GoToMyPC on Android tablets. </a:t>
            </a:r>
            <a:endParaRPr dirty="0">
              <a:solidFill>
                <a:srgbClr val="5A5D62"/>
              </a:solidFill>
              <a:latin typeface="Arial" charset="0"/>
            </a:endParaRPr>
          </a:p>
          <a:p>
            <a:pPr>
              <a:lnSpc>
                <a:spcPct val="100000"/>
              </a:lnSpc>
              <a:spcAft>
                <a:spcPct val="0"/>
              </a:spcAft>
              <a:buClr>
                <a:srgbClr val="7F7F7F"/>
              </a:buClr>
              <a:buFontTx/>
              <a:buChar char="•"/>
            </a:pPr>
            <a:r>
              <a:rPr dirty="0" smtClean="0">
                <a:solidFill>
                  <a:srgbClr val="5A5D62"/>
                </a:solidFill>
                <a:latin typeface="Arial" charset="0"/>
              </a:rPr>
              <a:t>8 people </a:t>
            </a:r>
            <a:r>
              <a:rPr dirty="0">
                <a:solidFill>
                  <a:srgbClr val="5A5D62"/>
                </a:solidFill>
                <a:latin typeface="Arial" charset="0"/>
              </a:rPr>
              <a:t>participated in person at the San Francisco Usability </a:t>
            </a:r>
            <a:r>
              <a:rPr dirty="0" smtClean="0">
                <a:solidFill>
                  <a:srgbClr val="5A5D62"/>
                </a:solidFill>
                <a:latin typeface="Arial" charset="0"/>
              </a:rPr>
              <a:t>Lab.</a:t>
            </a:r>
            <a:endParaRPr baseline="30000" dirty="0">
              <a:solidFill>
                <a:srgbClr val="5A5D62"/>
              </a:solidFill>
              <a:latin typeface="Arial" charset="0"/>
            </a:endParaRPr>
          </a:p>
          <a:p>
            <a:pPr>
              <a:lnSpc>
                <a:spcPct val="100000"/>
              </a:lnSpc>
              <a:spcAft>
                <a:spcPct val="0"/>
              </a:spcAft>
              <a:buClr>
                <a:srgbClr val="7F7F7F"/>
              </a:buClr>
              <a:buFontTx/>
              <a:buChar char="•"/>
            </a:pPr>
            <a:r>
              <a:rPr dirty="0" smtClean="0">
                <a:solidFill>
                  <a:srgbClr val="5A5D62"/>
                </a:solidFill>
                <a:latin typeface="Arial" charset="0"/>
              </a:rPr>
              <a:t>Participants</a:t>
            </a:r>
            <a:r>
              <a:rPr lang="ja-JP" altLang="en-US" dirty="0" smtClean="0">
                <a:solidFill>
                  <a:srgbClr val="5A5D62"/>
                </a:solidFill>
                <a:latin typeface="Arial" charset="0"/>
              </a:rPr>
              <a:t>’</a:t>
            </a:r>
            <a:r>
              <a:rPr dirty="0" smtClean="0">
                <a:solidFill>
                  <a:srgbClr val="5A5D62"/>
                </a:solidFill>
                <a:latin typeface="Arial" charset="0"/>
              </a:rPr>
              <a:t> </a:t>
            </a:r>
            <a:r>
              <a:rPr dirty="0">
                <a:solidFill>
                  <a:srgbClr val="5A5D62"/>
                </a:solidFill>
                <a:latin typeface="Arial" charset="0"/>
              </a:rPr>
              <a:t>profile:</a:t>
            </a:r>
          </a:p>
          <a:p>
            <a:pPr marL="742950" lvl="1" indent="-285750">
              <a:lnSpc>
                <a:spcPct val="100000"/>
              </a:lnSpc>
              <a:spcBef>
                <a:spcPts val="1600"/>
              </a:spcBef>
              <a:spcAft>
                <a:spcPct val="0"/>
              </a:spcAft>
              <a:buClr>
                <a:srgbClr val="7F7F7F"/>
              </a:buClr>
              <a:buFontTx/>
              <a:buChar char="–"/>
            </a:pPr>
            <a:r>
              <a:rPr sz="2800" dirty="0" smtClean="0">
                <a:solidFill>
                  <a:srgbClr val="5A5D62"/>
                </a:solidFill>
                <a:latin typeface="Arial" charset="0"/>
              </a:rPr>
              <a:t> 4 current GoToMyPC customers</a:t>
            </a:r>
            <a:endParaRPr sz="2800" dirty="0">
              <a:solidFill>
                <a:srgbClr val="5A5D62"/>
              </a:solidFill>
              <a:latin typeface="Arial" charset="0"/>
            </a:endParaRPr>
          </a:p>
          <a:p>
            <a:pPr marL="742950" lvl="1" indent="-285750">
              <a:lnSpc>
                <a:spcPct val="100000"/>
              </a:lnSpc>
              <a:spcBef>
                <a:spcPts val="1600"/>
              </a:spcBef>
              <a:spcAft>
                <a:spcPct val="0"/>
              </a:spcAft>
              <a:buClr>
                <a:srgbClr val="7F7F7F"/>
              </a:buClr>
              <a:buFontTx/>
              <a:buChar char="–"/>
            </a:pPr>
            <a:r>
              <a:rPr sz="2800" dirty="0" smtClean="0">
                <a:solidFill>
                  <a:srgbClr val="5A5D62"/>
                </a:solidFill>
                <a:latin typeface="Arial" charset="0"/>
              </a:rPr>
              <a:t> 4 prospective GoToMyPC customers </a:t>
            </a:r>
          </a:p>
          <a:p>
            <a:pPr marL="742950" lvl="1" indent="-285750">
              <a:lnSpc>
                <a:spcPct val="100000"/>
              </a:lnSpc>
              <a:spcBef>
                <a:spcPts val="1600"/>
              </a:spcBef>
              <a:spcAft>
                <a:spcPct val="0"/>
              </a:spcAft>
              <a:buClr>
                <a:srgbClr val="7F7F7F"/>
              </a:buClr>
              <a:buFontTx/>
              <a:buChar char="–"/>
            </a:pPr>
            <a:r>
              <a:rPr lang="en-US" sz="2800" dirty="0" smtClean="0">
                <a:solidFill>
                  <a:srgbClr val="5A5D62"/>
                </a:solidFill>
                <a:latin typeface="Arial" charset="0"/>
              </a:rPr>
              <a:t> 7 current Android Tablet users, 1 current Android phone user  </a:t>
            </a:r>
            <a:endParaRPr sz="2800" dirty="0">
              <a:solidFill>
                <a:srgbClr val="5A5D62"/>
              </a:solidFill>
              <a:latin typeface="Arial" charset="0"/>
            </a:endParaRPr>
          </a:p>
          <a:p>
            <a:pPr marL="742950" lvl="1" indent="-285750">
              <a:lnSpc>
                <a:spcPct val="100000"/>
              </a:lnSpc>
              <a:spcBef>
                <a:spcPts val="1600"/>
              </a:spcBef>
              <a:spcAft>
                <a:spcPct val="0"/>
              </a:spcAft>
              <a:buClr>
                <a:srgbClr val="7F7F7F"/>
              </a:buClr>
              <a:buFontTx/>
              <a:buChar char="–"/>
            </a:pPr>
            <a:r>
              <a:rPr sz="2800" dirty="0" smtClean="0">
                <a:solidFill>
                  <a:srgbClr val="5A5D62"/>
                </a:solidFill>
                <a:latin typeface="Arial" charset="0"/>
              </a:rPr>
              <a:t>All</a:t>
            </a:r>
            <a:r>
              <a:rPr lang="en-US" sz="2800" dirty="0" smtClean="0">
                <a:solidFill>
                  <a:srgbClr val="5A5D62"/>
                </a:solidFill>
                <a:latin typeface="Arial" charset="0"/>
              </a:rPr>
              <a:t> </a:t>
            </a:r>
            <a:r>
              <a:rPr sz="2800" dirty="0" smtClean="0">
                <a:solidFill>
                  <a:srgbClr val="5A5D62"/>
                </a:solidFill>
                <a:latin typeface="Arial" charset="0"/>
              </a:rPr>
              <a:t>users had a need to access a computer from their Android device</a:t>
            </a:r>
            <a:endParaRPr sz="2800" dirty="0">
              <a:latin typeface="Arial" charset="0"/>
            </a:endParaRPr>
          </a:p>
        </p:txBody>
      </p:sp>
      <p:sp>
        <p:nvSpPr>
          <p:cNvPr id="19459" name="Title 2"/>
          <p:cNvSpPr>
            <a:spLocks noGrp="1"/>
          </p:cNvSpPr>
          <p:nvPr>
            <p:ph type="title"/>
          </p:nvPr>
        </p:nvSpPr>
        <p:spPr>
          <a:xfrm>
            <a:off x="381000" y="619125"/>
            <a:ext cx="11374438" cy="506413"/>
          </a:xfrm>
        </p:spPr>
        <p:txBody>
          <a:bodyPr/>
          <a:lstStyle/>
          <a:p>
            <a:r>
              <a:rPr sz="4400">
                <a:latin typeface="Arial" charset="0"/>
              </a:rPr>
              <a:t>Overview</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buNone/>
            </a:pPr>
            <a:endParaRPr dirty="0" smtClean="0">
              <a:solidFill>
                <a:schemeClr val="tx1"/>
              </a:solidFill>
            </a:endParaRPr>
          </a:p>
          <a:p>
            <a:pPr>
              <a:buNone/>
            </a:pPr>
            <a:r>
              <a:rPr lang="en-US" dirty="0" smtClean="0">
                <a:solidFill>
                  <a:schemeClr val="tx1"/>
                </a:solidFill>
              </a:rPr>
              <a:t> </a:t>
            </a:r>
            <a:endParaRPr lang="en-US" dirty="0">
              <a:solidFill>
                <a:schemeClr val="tx1"/>
              </a:solidFill>
            </a:endParaRPr>
          </a:p>
        </p:txBody>
      </p:sp>
      <p:sp>
        <p:nvSpPr>
          <p:cNvPr id="5" name="Title 4"/>
          <p:cNvSpPr>
            <a:spLocks noGrp="1"/>
          </p:cNvSpPr>
          <p:nvPr>
            <p:ph type="title"/>
          </p:nvPr>
        </p:nvSpPr>
        <p:spPr>
          <a:xfrm>
            <a:off x="263770" y="302386"/>
            <a:ext cx="11375136" cy="506413"/>
          </a:xfrm>
        </p:spPr>
        <p:txBody>
          <a:bodyPr/>
          <a:lstStyle/>
          <a:p>
            <a:r>
              <a:rPr lang="en-US" dirty="0" smtClean="0"/>
              <a:t>Scrolling Gesture Change </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7527977" y="2302259"/>
            <a:ext cx="3578180" cy="2688683"/>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27867" y="914400"/>
            <a:ext cx="11383108" cy="6186309"/>
          </a:xfrm>
          <a:prstGeom prst="rect">
            <a:avLst/>
          </a:prstGeom>
          <a:noFill/>
          <a:ln>
            <a:noFill/>
          </a:ln>
        </p:spPr>
        <p:txBody>
          <a:bodyPr wrap="square">
            <a:spAutoFit/>
          </a:bodyPr>
          <a:lstStyle/>
          <a:p>
            <a:r>
              <a:rPr lang="en-US" b="1" u="none" dirty="0" smtClean="0"/>
              <a:t>ISSUES: </a:t>
            </a:r>
          </a:p>
          <a:p>
            <a:pPr>
              <a:buFont typeface="Arial" pitchFamily="34" charset="0"/>
              <a:buChar char="•"/>
            </a:pPr>
            <a:r>
              <a:rPr lang="en-US" u="none" dirty="0" smtClean="0"/>
              <a:t> All users used the scroll bar in Microsoft Word to scroll down and did not use the gestures to assist them. </a:t>
            </a:r>
          </a:p>
          <a:p>
            <a:pPr>
              <a:buFont typeface="Arial" pitchFamily="34" charset="0"/>
              <a:buChar char="•"/>
            </a:pPr>
            <a:endParaRPr lang="en-US" u="none" dirty="0" smtClean="0"/>
          </a:p>
          <a:p>
            <a:pPr>
              <a:buFont typeface="Arial" pitchFamily="34" charset="0"/>
              <a:buChar char="•"/>
            </a:pPr>
            <a:endParaRPr lang="en-US" u="none" dirty="0" smtClean="0"/>
          </a:p>
          <a:p>
            <a:endParaRPr lang="en-US" u="none" dirty="0" smtClean="0"/>
          </a:p>
          <a:p>
            <a:endParaRPr lang="en-US"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r>
              <a:rPr lang="en-US" b="1" u="none" dirty="0" smtClean="0"/>
              <a:t>Influence: </a:t>
            </a:r>
          </a:p>
          <a:p>
            <a:pPr>
              <a:buFont typeface="Arial" pitchFamily="34" charset="0"/>
              <a:buChar char="•"/>
            </a:pPr>
            <a:r>
              <a:rPr lang="en-US" u="none" dirty="0" smtClean="0"/>
              <a:t> No significant influence, users behavior did not significantly change. </a:t>
            </a:r>
          </a:p>
          <a:p>
            <a:pPr>
              <a:buFont typeface="Arial" pitchFamily="34" charset="0"/>
              <a:buChar char="•"/>
            </a:pPr>
            <a:endParaRPr lang="en-US" u="none" dirty="0" smtClean="0"/>
          </a:p>
          <a:p>
            <a:endParaRPr lang="en-US" b="1" dirty="0"/>
          </a:p>
        </p:txBody>
      </p:sp>
      <p:pic>
        <p:nvPicPr>
          <p:cNvPr id="13314" name="Picture 2"/>
          <p:cNvPicPr>
            <a:picLocks noChangeAspect="1" noChangeArrowheads="1"/>
          </p:cNvPicPr>
          <p:nvPr/>
        </p:nvPicPr>
        <p:blipFill>
          <a:blip r:embed="rId4" cstate="print"/>
          <a:srcRect t="5007" b="3772"/>
          <a:stretch>
            <a:fillRect/>
          </a:stretch>
        </p:blipFill>
        <p:spPr bwMode="auto">
          <a:xfrm>
            <a:off x="702532" y="2379785"/>
            <a:ext cx="3892914" cy="2790092"/>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a:xfrm>
            <a:off x="3305907" y="2649416"/>
            <a:ext cx="1113693" cy="3516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ounded Rectangle 9"/>
          <p:cNvSpPr/>
          <p:nvPr/>
        </p:nvSpPr>
        <p:spPr>
          <a:xfrm>
            <a:off x="9905994" y="2766647"/>
            <a:ext cx="984738" cy="2813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Right Arrow 12"/>
          <p:cNvSpPr/>
          <p:nvPr/>
        </p:nvSpPr>
        <p:spPr>
          <a:xfrm>
            <a:off x="5134707" y="2616444"/>
            <a:ext cx="2098431" cy="1617785"/>
          </a:xfrm>
          <a:prstGeom prst="rightArrow">
            <a:avLst/>
          </a:prstGeom>
          <a:solidFill>
            <a:srgbClr val="0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none" dirty="0" smtClean="0"/>
              <a:t>Change: </a:t>
            </a:r>
            <a:r>
              <a:rPr lang="en-US" sz="1600" u="none" dirty="0" smtClean="0"/>
              <a:t>Moved the gestures menu</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832" y="1362912"/>
            <a:ext cx="11375136" cy="4654296"/>
          </a:xfrm>
        </p:spPr>
        <p:txBody>
          <a:bodyPr/>
          <a:lstStyle/>
          <a:p>
            <a:r>
              <a:rPr lang="en-US" sz="2400" dirty="0" smtClean="0">
                <a:solidFill>
                  <a:schemeClr val="tx1"/>
                </a:solidFill>
              </a:rPr>
              <a:t>Some users changed the view of the Word Document to find the directions because they were unable to easily scroll. </a:t>
            </a:r>
          </a:p>
          <a:p>
            <a:r>
              <a:rPr lang="en-US" sz="2400" dirty="0" smtClean="0">
                <a:solidFill>
                  <a:schemeClr val="tx1"/>
                </a:solidFill>
              </a:rPr>
              <a:t>Most users used one finger to scroll when they first started scrolling down the document, but noticed it was moving the whole screen instead.</a:t>
            </a:r>
          </a:p>
        </p:txBody>
      </p:sp>
      <p:sp>
        <p:nvSpPr>
          <p:cNvPr id="3" name="Title 2"/>
          <p:cNvSpPr>
            <a:spLocks noGrp="1"/>
          </p:cNvSpPr>
          <p:nvPr>
            <p:ph type="title"/>
          </p:nvPr>
        </p:nvSpPr>
        <p:spPr/>
        <p:txBody>
          <a:bodyPr/>
          <a:lstStyle/>
          <a:p>
            <a:r>
              <a:rPr dirty="0" smtClean="0"/>
              <a:t>Scrolling Key Takeaways  	</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542755" y="3493476"/>
            <a:ext cx="4088911" cy="2579077"/>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035640" y="3825025"/>
            <a:ext cx="2562896" cy="1477328"/>
          </a:xfrm>
          <a:prstGeom prst="rect">
            <a:avLst/>
          </a:prstGeom>
          <a:noFill/>
        </p:spPr>
        <p:txBody>
          <a:bodyPr wrap="square" rtlCol="0">
            <a:spAutoFit/>
          </a:bodyPr>
          <a:lstStyle/>
          <a:p>
            <a:r>
              <a:rPr lang="en-US" i="1" u="none" dirty="0" smtClean="0">
                <a:latin typeface="+mn-lt"/>
              </a:rPr>
              <a:t>“It is not really easy to scroll this. Let me change the view to the print preview”</a:t>
            </a:r>
          </a:p>
          <a:p>
            <a:r>
              <a:rPr lang="en-US" u="none" dirty="0" smtClean="0">
                <a:latin typeface="+mn-lt"/>
              </a:rPr>
              <a:t>	   -</a:t>
            </a:r>
            <a:r>
              <a:rPr lang="en-US" u="none" dirty="0" err="1" smtClean="0">
                <a:latin typeface="+mn-lt"/>
              </a:rPr>
              <a:t>Gelareh</a:t>
            </a:r>
            <a:endParaRPr lang="en-US" u="none" dirty="0" smtClean="0">
              <a:latin typeface="+mn-lt"/>
            </a:endParaRPr>
          </a:p>
        </p:txBody>
      </p:sp>
      <p:pic>
        <p:nvPicPr>
          <p:cNvPr id="1026" name="Picture 2"/>
          <p:cNvPicPr>
            <a:picLocks noChangeAspect="1" noChangeArrowheads="1"/>
          </p:cNvPicPr>
          <p:nvPr/>
        </p:nvPicPr>
        <p:blipFill>
          <a:blip r:embed="rId4" cstate="print"/>
          <a:srcRect/>
          <a:stretch>
            <a:fillRect/>
          </a:stretch>
        </p:blipFill>
        <p:spPr bwMode="auto">
          <a:xfrm>
            <a:off x="7770970" y="3245476"/>
            <a:ext cx="4031489" cy="297159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73927"/>
            <a:ext cx="8119055" cy="4654296"/>
          </a:xfrm>
        </p:spPr>
        <p:txBody>
          <a:bodyPr/>
          <a:lstStyle/>
          <a:p>
            <a:r>
              <a:rPr sz="2800" dirty="0" smtClean="0"/>
              <a:t>Most users needed to attempt to highlight more than once in order to highlight the correct area.</a:t>
            </a:r>
          </a:p>
          <a:p>
            <a:r>
              <a:rPr lang="en-US" sz="2800" dirty="0" smtClean="0">
                <a:solidFill>
                  <a:schemeClr val="tx1"/>
                </a:solidFill>
              </a:rPr>
              <a:t>When some users were trying to right-click to copy, they would click or double-click on or around the highlighted area, which would remove the highlight from the desired text.</a:t>
            </a:r>
          </a:p>
        </p:txBody>
      </p:sp>
      <p:sp>
        <p:nvSpPr>
          <p:cNvPr id="3" name="Title 2"/>
          <p:cNvSpPr>
            <a:spLocks noGrp="1"/>
          </p:cNvSpPr>
          <p:nvPr>
            <p:ph type="title"/>
          </p:nvPr>
        </p:nvSpPr>
        <p:spPr/>
        <p:txBody>
          <a:bodyPr/>
          <a:lstStyle/>
          <a:p>
            <a:r>
              <a:rPr dirty="0" smtClean="0"/>
              <a:t>Highlighting 	</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5534784" y="4237149"/>
            <a:ext cx="3320279" cy="2389031"/>
          </a:xfrm>
          <a:prstGeom prst="rect">
            <a:avLst/>
          </a:prstGeom>
          <a:ln>
            <a:no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4" cstate="print"/>
          <a:srcRect/>
          <a:stretch>
            <a:fillRect/>
          </a:stretch>
        </p:blipFill>
        <p:spPr bwMode="auto">
          <a:xfrm>
            <a:off x="8565559" y="1493949"/>
            <a:ext cx="2870883" cy="380288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0324" y="325834"/>
            <a:ext cx="11375136" cy="506413"/>
          </a:xfrm>
        </p:spPr>
        <p:txBody>
          <a:bodyPr/>
          <a:lstStyle/>
          <a:p>
            <a:r>
              <a:rPr lang="en-US" dirty="0" smtClean="0"/>
              <a:t>Copy and Paste Gesture Change </a:t>
            </a:r>
            <a:endParaRPr lang="en-US" dirty="0"/>
          </a:p>
        </p:txBody>
      </p:sp>
      <p:sp>
        <p:nvSpPr>
          <p:cNvPr id="6" name="TextBox 5"/>
          <p:cNvSpPr txBox="1"/>
          <p:nvPr/>
        </p:nvSpPr>
        <p:spPr>
          <a:xfrm>
            <a:off x="293077" y="1242646"/>
            <a:ext cx="9929446" cy="553998"/>
          </a:xfrm>
          <a:prstGeom prst="rect">
            <a:avLst/>
          </a:prstGeom>
          <a:noFill/>
        </p:spPr>
        <p:txBody>
          <a:bodyPr wrap="square" rtlCol="0">
            <a:spAutoFit/>
          </a:bodyPr>
          <a:lstStyle/>
          <a:p>
            <a:pPr>
              <a:buFont typeface="Arial" pitchFamily="34" charset="0"/>
              <a:buChar char="•"/>
            </a:pPr>
            <a:endParaRPr lang="en-US" sz="3000" u="none" dirty="0" smtClean="0">
              <a:latin typeface="+mn-lt"/>
            </a:endParaRPr>
          </a:p>
        </p:txBody>
      </p:sp>
      <p:sp>
        <p:nvSpPr>
          <p:cNvPr id="11" name="Rectangle 10"/>
          <p:cNvSpPr/>
          <p:nvPr/>
        </p:nvSpPr>
        <p:spPr>
          <a:xfrm>
            <a:off x="440267" y="2979425"/>
            <a:ext cx="7620000" cy="2246769"/>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800" b="1" u="none" dirty="0" smtClean="0">
                <a:solidFill>
                  <a:schemeClr val="bg1"/>
                </a:solidFill>
              </a:rPr>
              <a:t>GESTURE CHANGE: </a:t>
            </a:r>
            <a:r>
              <a:rPr lang="en-US" sz="2800" u="none" dirty="0" smtClean="0">
                <a:solidFill>
                  <a:schemeClr val="bg1"/>
                </a:solidFill>
              </a:rPr>
              <a:t>Since users were struggling with the right-click gesture on the first day, we added more time to the long press and the option to hold down the oval in order to initiate right-click.</a:t>
            </a:r>
          </a:p>
        </p:txBody>
      </p:sp>
      <p:sp>
        <p:nvSpPr>
          <p:cNvPr id="12" name="Rectangle 11"/>
          <p:cNvSpPr/>
          <p:nvPr/>
        </p:nvSpPr>
        <p:spPr>
          <a:xfrm>
            <a:off x="0" y="948690"/>
            <a:ext cx="10374924" cy="5909310"/>
          </a:xfrm>
          <a:prstGeom prst="rect">
            <a:avLst/>
          </a:prstGeom>
        </p:spPr>
        <p:txBody>
          <a:bodyPr wrap="square">
            <a:spAutoFit/>
          </a:bodyPr>
          <a:lstStyle/>
          <a:p>
            <a:r>
              <a:rPr lang="en-US" b="1" u="none" dirty="0" smtClean="0">
                <a:solidFill>
                  <a:srgbClr val="474747"/>
                </a:solidFill>
              </a:rPr>
              <a:t>ISSUES: </a:t>
            </a:r>
          </a:p>
          <a:p>
            <a:pPr>
              <a:buFont typeface="Arial" pitchFamily="34" charset="0"/>
              <a:buChar char="•"/>
            </a:pPr>
            <a:r>
              <a:rPr lang="en-US" u="none" dirty="0" smtClean="0"/>
              <a:t>All users had trouble copying.</a:t>
            </a:r>
          </a:p>
          <a:p>
            <a:pPr>
              <a:buFont typeface="Arial" pitchFamily="34" charset="0"/>
              <a:buChar char="•"/>
            </a:pPr>
            <a:r>
              <a:rPr lang="en-US" u="none" dirty="0" smtClean="0"/>
              <a:t>All users ended up using the copy icon or file/edit in Microsoft Word to complete the task, but wanted to use Ctrl-C or right-click. </a:t>
            </a:r>
          </a:p>
          <a:p>
            <a:pPr>
              <a:buFont typeface="Arial" pitchFamily="34" charset="0"/>
              <a:buChar char="•"/>
            </a:pPr>
            <a:r>
              <a:rPr lang="en-US" u="none" dirty="0" smtClean="0"/>
              <a:t>Of the users who struggled, none of them completed the task as they had intended to.</a:t>
            </a:r>
          </a:p>
          <a:p>
            <a:pPr>
              <a:buFont typeface="Arial" pitchFamily="34" charset="0"/>
              <a:buChar char="•"/>
            </a:pPr>
            <a:endParaRPr lang="en-US" u="none" dirty="0" smtClean="0"/>
          </a:p>
          <a:p>
            <a:endParaRPr lang="en-US" dirty="0" smtClean="0"/>
          </a:p>
          <a:p>
            <a:pPr>
              <a:buFont typeface="Arial" pitchFamily="34" charset="0"/>
              <a:buChar char="•"/>
            </a:pPr>
            <a:endParaRPr lang="en-US" u="none" dirty="0" smtClean="0"/>
          </a:p>
          <a:p>
            <a:pPr>
              <a:buFont typeface="Arial" pitchFamily="34" charset="0"/>
              <a:buChar char="•"/>
            </a:pPr>
            <a:endParaRPr lang="en-US" u="none" dirty="0" smtClean="0">
              <a:solidFill>
                <a:srgbClr val="FF0000"/>
              </a:solidFill>
            </a:endParaRPr>
          </a:p>
          <a:p>
            <a:endParaRPr lang="en-US" u="none" dirty="0" smtClean="0"/>
          </a:p>
          <a:p>
            <a:endParaRPr lang="en-US"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r>
              <a:rPr lang="en-US" b="1" u="none" dirty="0" smtClean="0">
                <a:solidFill>
                  <a:srgbClr val="474747"/>
                </a:solidFill>
              </a:rPr>
              <a:t>INFLUENCE:</a:t>
            </a:r>
          </a:p>
          <a:p>
            <a:r>
              <a:rPr lang="en-US" b="1" u="none" dirty="0" smtClean="0"/>
              <a:t> </a:t>
            </a:r>
            <a:r>
              <a:rPr lang="en-US" u="none" dirty="0" smtClean="0"/>
              <a:t>Some users gave up on the copy and paste until they were given help by the facilitator.</a:t>
            </a:r>
            <a:r>
              <a:rPr lang="en-US" b="1" u="none" dirty="0" smtClean="0"/>
              <a:t> </a:t>
            </a:r>
          </a:p>
          <a:p>
            <a:endParaRPr lang="en-US" u="none" dirty="0" smtClean="0"/>
          </a:p>
          <a:p>
            <a:r>
              <a:rPr lang="en-US" dirty="0" smtClean="0"/>
              <a:t> </a:t>
            </a:r>
          </a:p>
        </p:txBody>
      </p:sp>
      <p:pic>
        <p:nvPicPr>
          <p:cNvPr id="2050" name="Picture 2"/>
          <p:cNvPicPr>
            <a:picLocks noChangeAspect="1" noChangeArrowheads="1"/>
          </p:cNvPicPr>
          <p:nvPr/>
        </p:nvPicPr>
        <p:blipFill>
          <a:blip r:embed="rId3" cstate="print"/>
          <a:srcRect/>
          <a:stretch>
            <a:fillRect/>
          </a:stretch>
        </p:blipFill>
        <p:spPr bwMode="auto">
          <a:xfrm>
            <a:off x="8634032" y="2911697"/>
            <a:ext cx="3072863" cy="2254766"/>
          </a:xfrm>
          <a:prstGeom prst="rect">
            <a:avLst/>
          </a:prstGeom>
          <a:ln w="38100" cap="sq">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800" dirty="0" smtClean="0"/>
              <a:t>Some users tried to use Ctrl-C, but the shortcut was not available.</a:t>
            </a:r>
          </a:p>
          <a:p>
            <a:r>
              <a:rPr sz="2800" dirty="0" smtClean="0"/>
              <a:t>Some users tried and preferred to use right-click, but did not know how to do it successfully.</a:t>
            </a:r>
          </a:p>
          <a:p>
            <a:r>
              <a:rPr sz="2800" dirty="0" smtClean="0"/>
              <a:t>After most users discovered how they would copy, they would use the same method to paste.</a:t>
            </a:r>
          </a:p>
        </p:txBody>
      </p:sp>
      <p:sp>
        <p:nvSpPr>
          <p:cNvPr id="3" name="Title 2"/>
          <p:cNvSpPr>
            <a:spLocks noGrp="1"/>
          </p:cNvSpPr>
          <p:nvPr>
            <p:ph type="title"/>
          </p:nvPr>
        </p:nvSpPr>
        <p:spPr/>
        <p:txBody>
          <a:bodyPr/>
          <a:lstStyle/>
          <a:p>
            <a:r>
              <a:rPr dirty="0" smtClean="0"/>
              <a:t>Copy and Paste Key Takeaways  </a:t>
            </a:r>
            <a:endParaRPr lang="en-US" dirty="0"/>
          </a:p>
        </p:txBody>
      </p:sp>
      <p:sp>
        <p:nvSpPr>
          <p:cNvPr id="4" name="TextBox 3"/>
          <p:cNvSpPr txBox="1"/>
          <p:nvPr/>
        </p:nvSpPr>
        <p:spPr>
          <a:xfrm>
            <a:off x="8201025" y="4429125"/>
            <a:ext cx="3586163" cy="1477328"/>
          </a:xfrm>
          <a:prstGeom prst="rect">
            <a:avLst/>
          </a:prstGeom>
          <a:noFill/>
        </p:spPr>
        <p:txBody>
          <a:bodyPr wrap="square" rtlCol="0">
            <a:spAutoFit/>
          </a:bodyPr>
          <a:lstStyle/>
          <a:p>
            <a:r>
              <a:rPr lang="en-US" i="1" u="none" dirty="0" smtClean="0"/>
              <a:t>“I use this version of Microsoft Word, I am just now used to copying it this way.”</a:t>
            </a:r>
          </a:p>
          <a:p>
            <a:r>
              <a:rPr lang="en-US" u="none" dirty="0" smtClean="0"/>
              <a:t>		     -Nicole</a:t>
            </a:r>
          </a:p>
          <a:p>
            <a:endParaRPr lang="en-US" dirty="0" smtClean="0">
              <a:latin typeface="+mn-lt"/>
            </a:endParaRPr>
          </a:p>
        </p:txBody>
      </p:sp>
      <p:pic>
        <p:nvPicPr>
          <p:cNvPr id="2050" name="Picture 2"/>
          <p:cNvPicPr>
            <a:picLocks noChangeAspect="1" noChangeArrowheads="1"/>
          </p:cNvPicPr>
          <p:nvPr/>
        </p:nvPicPr>
        <p:blipFill>
          <a:blip r:embed="rId2" cstate="print"/>
          <a:srcRect/>
          <a:stretch>
            <a:fillRect/>
          </a:stretch>
        </p:blipFill>
        <p:spPr bwMode="auto">
          <a:xfrm>
            <a:off x="4031087" y="4053595"/>
            <a:ext cx="3940935" cy="2585463"/>
          </a:xfrm>
          <a:prstGeom prst="rect">
            <a:avLst/>
          </a:prstGeom>
          <a:ln>
            <a:solidFill>
              <a:schemeClr val="bg1">
                <a:lumMod val="85000"/>
              </a:schemeClr>
            </a:solidFill>
          </a:ln>
          <a:effectLst>
            <a:outerShdw blurRad="292100" dist="139700" dir="2700000" algn="tl" rotWithShape="0">
              <a:srgbClr val="333333">
                <a:alpha val="65000"/>
              </a:srgbClr>
            </a:outerShdw>
          </a:effectLst>
        </p:spPr>
      </p:pic>
      <p:sp>
        <p:nvSpPr>
          <p:cNvPr id="6" name="TextBox 5"/>
          <p:cNvSpPr txBox="1"/>
          <p:nvPr/>
        </p:nvSpPr>
        <p:spPr>
          <a:xfrm>
            <a:off x="643944" y="4546242"/>
            <a:ext cx="3618963" cy="369332"/>
          </a:xfrm>
          <a:prstGeom prst="rect">
            <a:avLst/>
          </a:prstGeom>
          <a:noFill/>
        </p:spPr>
        <p:txBody>
          <a:bodyPr wrap="square" rtlCol="0">
            <a:spAutoFit/>
          </a:bodyPr>
          <a:lstStyle/>
          <a:p>
            <a:endParaRPr lang="en-US" dirty="0" smtClean="0">
              <a:latin typeface="+mn-lt"/>
            </a:endParaRPr>
          </a:p>
        </p:txBody>
      </p:sp>
      <p:sp>
        <p:nvSpPr>
          <p:cNvPr id="7" name="TextBox 6"/>
          <p:cNvSpPr txBox="1"/>
          <p:nvPr/>
        </p:nvSpPr>
        <p:spPr>
          <a:xfrm>
            <a:off x="798489" y="4301544"/>
            <a:ext cx="2833353" cy="1477328"/>
          </a:xfrm>
          <a:prstGeom prst="rect">
            <a:avLst/>
          </a:prstGeom>
          <a:noFill/>
        </p:spPr>
        <p:txBody>
          <a:bodyPr wrap="square" rtlCol="0">
            <a:spAutoFit/>
          </a:bodyPr>
          <a:lstStyle/>
          <a:p>
            <a:r>
              <a:rPr lang="en-US" u="none" dirty="0" smtClean="0">
                <a:latin typeface="+mn-lt"/>
              </a:rPr>
              <a:t>“</a:t>
            </a:r>
            <a:r>
              <a:rPr lang="en-US" i="1" u="none" dirty="0" smtClean="0">
                <a:latin typeface="+mn-lt"/>
              </a:rPr>
              <a:t>If I do not use the hot key, like Ctrl-C, then I would normally do right click.”</a:t>
            </a:r>
          </a:p>
          <a:p>
            <a:r>
              <a:rPr lang="en-US" i="1" u="none" dirty="0" smtClean="0">
                <a:latin typeface="+mn-lt"/>
              </a:rPr>
              <a:t>		-Peter  </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573927"/>
            <a:ext cx="4108937" cy="4654296"/>
          </a:xfrm>
        </p:spPr>
        <p:txBody>
          <a:bodyPr/>
          <a:lstStyle/>
          <a:p>
            <a:r>
              <a:rPr sz="2400" dirty="0" smtClean="0"/>
              <a:t>When most users closed out of the document, they clicked the "x" a few times  before noticing that the  dialgue had popped up, since they were too zoomed in to see it. </a:t>
            </a:r>
          </a:p>
          <a:p>
            <a:r>
              <a:rPr lang="en-US" sz="2400" dirty="0" smtClean="0"/>
              <a:t>Some users mentioned that it would be nice to have the dialogue appear in the center of the screen they were looking at.</a:t>
            </a:r>
          </a:p>
          <a:p>
            <a:endParaRPr lang="en-US" dirty="0" smtClean="0"/>
          </a:p>
          <a:p>
            <a:endParaRPr lang="en-US" dirty="0"/>
          </a:p>
        </p:txBody>
      </p:sp>
      <p:sp>
        <p:nvSpPr>
          <p:cNvPr id="3" name="Title 2"/>
          <p:cNvSpPr>
            <a:spLocks noGrp="1"/>
          </p:cNvSpPr>
          <p:nvPr>
            <p:ph type="title"/>
          </p:nvPr>
        </p:nvSpPr>
        <p:spPr/>
        <p:txBody>
          <a:bodyPr/>
          <a:lstStyle/>
          <a:p>
            <a:r>
              <a:rPr dirty="0" smtClean="0"/>
              <a:t>Closing the Document	</a:t>
            </a:r>
            <a:endParaRPr lang="en-US" dirty="0"/>
          </a:p>
        </p:txBody>
      </p:sp>
      <p:sp>
        <p:nvSpPr>
          <p:cNvPr id="4" name="Footer Placeholder 3"/>
          <p:cNvSpPr>
            <a:spLocks noGrp="1"/>
          </p:cNvSpPr>
          <p:nvPr>
            <p:ph type="ftr" sz="quarter" idx="10"/>
          </p:nvPr>
        </p:nvSpPr>
        <p:spPr/>
        <p:txBody>
          <a:bodyPr/>
          <a:lstStyle/>
          <a:p>
            <a:r>
              <a:rPr lang="en-US" dirty="0" smtClean="0"/>
              <a:t>©2009 Citrix Online, a division of Citrix Systems, Inc. </a:t>
            </a:r>
            <a:br>
              <a:rPr lang="en-US" dirty="0" smtClean="0"/>
            </a:br>
            <a:r>
              <a:rPr lang="en-US" dirty="0" smtClean="0"/>
              <a:t>All rights reserved.</a:t>
            </a:r>
            <a:endParaRPr lang="en-US" dirty="0"/>
          </a:p>
        </p:txBody>
      </p:sp>
      <p:pic>
        <p:nvPicPr>
          <p:cNvPr id="8195" name="Picture 3"/>
          <p:cNvPicPr>
            <a:picLocks noChangeAspect="1" noChangeArrowheads="1"/>
          </p:cNvPicPr>
          <p:nvPr/>
        </p:nvPicPr>
        <p:blipFill>
          <a:blip r:embed="rId2" cstate="print"/>
          <a:srcRect/>
          <a:stretch>
            <a:fillRect/>
          </a:stretch>
        </p:blipFill>
        <p:spPr bwMode="auto">
          <a:xfrm>
            <a:off x="4805240" y="1257587"/>
            <a:ext cx="3429488" cy="461201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468965" y="1129432"/>
            <a:ext cx="3029438" cy="1477328"/>
          </a:xfrm>
          <a:prstGeom prst="rect">
            <a:avLst/>
          </a:prstGeom>
          <a:noFill/>
        </p:spPr>
        <p:txBody>
          <a:bodyPr wrap="square" rtlCol="0">
            <a:spAutoFit/>
          </a:bodyPr>
          <a:lstStyle/>
          <a:p>
            <a:r>
              <a:rPr lang="en-US" i="1" u="none" dirty="0" smtClean="0">
                <a:latin typeface="+mn-lt"/>
              </a:rPr>
              <a:t>“I can’t even close this thing at this point. I know I have hit it several times.”</a:t>
            </a:r>
          </a:p>
          <a:p>
            <a:r>
              <a:rPr lang="en-US" u="none" dirty="0" smtClean="0">
                <a:latin typeface="+mn-lt"/>
              </a:rPr>
              <a:t>		-Julian</a:t>
            </a:r>
          </a:p>
          <a:p>
            <a:endParaRPr lang="en-US" u="none" dirty="0" smtClean="0">
              <a:latin typeface="+mn-lt"/>
            </a:endParaRPr>
          </a:p>
        </p:txBody>
      </p:sp>
      <p:pic>
        <p:nvPicPr>
          <p:cNvPr id="1026" name="Picture 2"/>
          <p:cNvPicPr>
            <a:picLocks noChangeAspect="1" noChangeArrowheads="1"/>
          </p:cNvPicPr>
          <p:nvPr/>
        </p:nvPicPr>
        <p:blipFill>
          <a:blip r:embed="rId3" cstate="print"/>
          <a:srcRect/>
          <a:stretch>
            <a:fillRect/>
          </a:stretch>
        </p:blipFill>
        <p:spPr bwMode="auto">
          <a:xfrm>
            <a:off x="6862770" y="2912042"/>
            <a:ext cx="4364037" cy="307029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Task 6: Disconnect</a:t>
            </a:r>
            <a:endParaRPr lang="en-US"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73927"/>
            <a:ext cx="6547833" cy="4654296"/>
          </a:xfrm>
        </p:spPr>
        <p:txBody>
          <a:bodyPr/>
          <a:lstStyle/>
          <a:p>
            <a:r>
              <a:rPr lang="en-US" dirty="0" smtClean="0"/>
              <a:t>M</a:t>
            </a:r>
            <a:r>
              <a:rPr dirty="0" smtClean="0"/>
              <a:t>ost users used the X to end their GoToMyPC sessions.</a:t>
            </a:r>
          </a:p>
          <a:p>
            <a:r>
              <a:rPr dirty="0" smtClean="0"/>
              <a:t>Some users mentioned that the reason they knew they could end it this way was because they had accidentally hit it during other tasks. </a:t>
            </a:r>
          </a:p>
          <a:p>
            <a:r>
              <a:rPr dirty="0" smtClean="0"/>
              <a:t>Some users ended their session by using the back button. </a:t>
            </a:r>
            <a:endParaRPr dirty="0" smtClean="0">
              <a:solidFill>
                <a:srgbClr val="FF0000"/>
              </a:solidFill>
            </a:endParaRPr>
          </a:p>
        </p:txBody>
      </p:sp>
      <p:sp>
        <p:nvSpPr>
          <p:cNvPr id="3" name="Title 2"/>
          <p:cNvSpPr>
            <a:spLocks noGrp="1"/>
          </p:cNvSpPr>
          <p:nvPr>
            <p:ph type="title"/>
          </p:nvPr>
        </p:nvSpPr>
        <p:spPr/>
        <p:txBody>
          <a:bodyPr/>
          <a:lstStyle/>
          <a:p>
            <a:r>
              <a:rPr dirty="0" smtClean="0"/>
              <a:t>Disconnecting 	</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pic>
        <p:nvPicPr>
          <p:cNvPr id="5122" name="Picture 2"/>
          <p:cNvPicPr>
            <a:picLocks noChangeAspect="1" noChangeArrowheads="1"/>
          </p:cNvPicPr>
          <p:nvPr/>
        </p:nvPicPr>
        <p:blipFill>
          <a:blip r:embed="rId2" cstate="print"/>
          <a:srcRect/>
          <a:stretch>
            <a:fillRect/>
          </a:stretch>
        </p:blipFill>
        <p:spPr bwMode="auto">
          <a:xfrm>
            <a:off x="9353573" y="1010374"/>
            <a:ext cx="2559385" cy="3371552"/>
          </a:xfrm>
          <a:prstGeom prst="rect">
            <a:avLst/>
          </a:prstGeom>
          <a:ln>
            <a:solidFill>
              <a:schemeClr val="bg1">
                <a:lumMod val="85000"/>
              </a:schemeClr>
            </a:solidFill>
          </a:ln>
          <a:effectLst>
            <a:outerShdw blurRad="292100" dist="139700" dir="2700000" algn="tl" rotWithShape="0">
              <a:srgbClr val="333333">
                <a:alpha val="65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7283964" y="3807053"/>
            <a:ext cx="3727472" cy="2741856"/>
          </a:xfrm>
          <a:prstGeom prst="rect">
            <a:avLst/>
          </a:prstGeom>
          <a:ln>
            <a:solidFill>
              <a:schemeClr val="bg1">
                <a:lumMod val="8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1002" y="1573927"/>
            <a:ext cx="4474334" cy="4654296"/>
          </a:xfrm>
        </p:spPr>
        <p:txBody>
          <a:bodyPr/>
          <a:lstStyle/>
          <a:p>
            <a:r>
              <a:rPr lang="en-US" sz="2800" dirty="0" smtClean="0"/>
              <a:t>Most users, when asked to reorganize their my computers page, went to Settings in order to do so.</a:t>
            </a:r>
          </a:p>
          <a:p>
            <a:r>
              <a:rPr lang="en-US" sz="2800" dirty="0" smtClean="0"/>
              <a:t>Once users found “List View,” most users preferred “Icon View.” </a:t>
            </a:r>
            <a:endParaRPr lang="en-US" sz="2800" dirty="0"/>
          </a:p>
        </p:txBody>
      </p:sp>
      <p:sp>
        <p:nvSpPr>
          <p:cNvPr id="3" name="Title 2"/>
          <p:cNvSpPr>
            <a:spLocks noGrp="1"/>
          </p:cNvSpPr>
          <p:nvPr>
            <p:ph type="title"/>
          </p:nvPr>
        </p:nvSpPr>
        <p:spPr/>
        <p:txBody>
          <a:bodyPr/>
          <a:lstStyle/>
          <a:p>
            <a:r>
              <a:rPr lang="en-US" dirty="0" smtClean="0"/>
              <a:t>My Computers Page </a:t>
            </a:r>
            <a:endParaRPr lang="en-US" dirty="0"/>
          </a:p>
        </p:txBody>
      </p:sp>
      <p:pic>
        <p:nvPicPr>
          <p:cNvPr id="9219" name="Picture 3"/>
          <p:cNvPicPr>
            <a:picLocks noChangeAspect="1" noChangeArrowheads="1"/>
          </p:cNvPicPr>
          <p:nvPr/>
        </p:nvPicPr>
        <p:blipFill>
          <a:blip r:embed="rId3" cstate="print"/>
          <a:srcRect/>
          <a:stretch>
            <a:fillRect/>
          </a:stretch>
        </p:blipFill>
        <p:spPr bwMode="auto">
          <a:xfrm>
            <a:off x="5066632" y="3981449"/>
            <a:ext cx="3730700" cy="2709126"/>
          </a:xfrm>
          <a:prstGeom prst="rect">
            <a:avLst/>
          </a:prstGeom>
          <a:ln>
            <a:noFill/>
          </a:ln>
          <a:effectLst>
            <a:outerShdw blurRad="292100" dist="139700" dir="2700000" algn="tl" rotWithShape="0">
              <a:srgbClr val="333333">
                <a:alpha val="65000"/>
              </a:srgbClr>
            </a:outerShdw>
          </a:effectLst>
        </p:spPr>
      </p:pic>
      <p:pic>
        <p:nvPicPr>
          <p:cNvPr id="3074" name="Picture 2"/>
          <p:cNvPicPr>
            <a:picLocks noChangeAspect="1" noChangeArrowheads="1"/>
          </p:cNvPicPr>
          <p:nvPr/>
        </p:nvPicPr>
        <p:blipFill>
          <a:blip r:embed="rId4" cstate="print"/>
          <a:srcRect l="3647" r="1216"/>
          <a:stretch>
            <a:fillRect/>
          </a:stretch>
        </p:blipFill>
        <p:spPr bwMode="auto">
          <a:xfrm>
            <a:off x="6040191" y="521313"/>
            <a:ext cx="4739425" cy="3207120"/>
          </a:xfrm>
          <a:prstGeom prst="rect">
            <a:avLst/>
          </a:prstGeom>
          <a:ln>
            <a:no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5" cstate="print"/>
          <a:srcRect/>
          <a:stretch>
            <a:fillRect/>
          </a:stretch>
        </p:blipFill>
        <p:spPr bwMode="auto">
          <a:xfrm>
            <a:off x="9259910" y="2704073"/>
            <a:ext cx="2733175" cy="366452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Gestures </a:t>
            </a:r>
            <a:endParaRPr lang="en-US" dirty="0"/>
          </a:p>
        </p:txBody>
      </p:sp>
      <p:sp>
        <p:nvSpPr>
          <p:cNvPr id="4" name="Footer Placeholder 3"/>
          <p:cNvSpPr>
            <a:spLocks noGrp="1"/>
          </p:cNvSpPr>
          <p:nvPr>
            <p:ph type="ftr" sz="quarter" idx="4294967295"/>
          </p:nvPr>
        </p:nvSpPr>
        <p:spPr>
          <a:xfrm>
            <a:off x="0" y="6356350"/>
            <a:ext cx="3633788" cy="365125"/>
          </a:xfrm>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00000"/>
              </a:lnSpc>
              <a:defRPr/>
            </a:pPr>
            <a:r>
              <a:rPr lang="en-US" dirty="0" smtClean="0"/>
              <a:t>Changes based on issues discovered during testing were made in-between testing days based on the following criteria:</a:t>
            </a:r>
          </a:p>
          <a:p>
            <a:pPr lvl="1">
              <a:lnSpc>
                <a:spcPct val="100000"/>
              </a:lnSpc>
              <a:defRPr/>
            </a:pPr>
            <a:r>
              <a:rPr lang="en-US" dirty="0" smtClean="0"/>
              <a:t>Stakeholders and researcher agree on the issue.</a:t>
            </a:r>
          </a:p>
          <a:p>
            <a:pPr lvl="2">
              <a:lnSpc>
                <a:spcPct val="100000"/>
              </a:lnSpc>
              <a:defRPr/>
            </a:pPr>
            <a:r>
              <a:rPr lang="en-US" dirty="0" smtClean="0"/>
              <a:t>The issue is clear and obvious.</a:t>
            </a:r>
          </a:p>
          <a:p>
            <a:pPr lvl="2">
              <a:lnSpc>
                <a:spcPct val="100000"/>
              </a:lnSpc>
              <a:defRPr/>
            </a:pPr>
            <a:r>
              <a:rPr lang="en-US" dirty="0" smtClean="0"/>
              <a:t>There is an obvious solution.</a:t>
            </a:r>
          </a:p>
          <a:p>
            <a:pPr lvl="2">
              <a:lnSpc>
                <a:spcPct val="100000"/>
              </a:lnSpc>
              <a:defRPr/>
            </a:pPr>
            <a:r>
              <a:rPr lang="en-US" dirty="0" smtClean="0"/>
              <a:t>The solution aligns with the original goals of the test.</a:t>
            </a:r>
          </a:p>
          <a:p>
            <a:pPr lvl="2">
              <a:lnSpc>
                <a:spcPct val="100000"/>
              </a:lnSpc>
              <a:defRPr/>
            </a:pPr>
            <a:r>
              <a:rPr lang="en-US" dirty="0" smtClean="0"/>
              <a:t>It is a reasonably likely problem for future participants.</a:t>
            </a:r>
          </a:p>
          <a:p>
            <a:pPr lvl="2">
              <a:lnSpc>
                <a:spcPct val="100000"/>
              </a:lnSpc>
              <a:defRPr/>
            </a:pPr>
            <a:r>
              <a:rPr lang="en-US" dirty="0" smtClean="0"/>
              <a:t>It has had a strong effect on the task we were asking the user to complete.</a:t>
            </a:r>
          </a:p>
          <a:p>
            <a:pPr lvl="1">
              <a:lnSpc>
                <a:spcPct val="100000"/>
              </a:lnSpc>
              <a:defRPr/>
            </a:pPr>
            <a:r>
              <a:rPr lang="en-US" dirty="0" smtClean="0"/>
              <a:t>Once team has prioritized issues, Manoj confirmed that the Dev Team could fix them in the allotted time.</a:t>
            </a:r>
          </a:p>
        </p:txBody>
      </p:sp>
      <p:sp>
        <p:nvSpPr>
          <p:cNvPr id="3" name="Title 2"/>
          <p:cNvSpPr>
            <a:spLocks noGrp="1"/>
          </p:cNvSpPr>
          <p:nvPr>
            <p:ph type="title"/>
          </p:nvPr>
        </p:nvSpPr>
        <p:spPr/>
        <p:txBody>
          <a:bodyPr/>
          <a:lstStyle/>
          <a:p>
            <a:r>
              <a:rPr lang="en-US" dirty="0" smtClean="0"/>
              <a:t>Methodology – RITE Method 	</a:t>
            </a:r>
            <a:endParaRPr lang="en-US"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Gesture Scheme A  </a:t>
            </a:r>
            <a:endParaRPr lang="en-US" dirty="0"/>
          </a:p>
        </p:txBody>
      </p:sp>
      <p:pic>
        <p:nvPicPr>
          <p:cNvPr id="11267" name="Picture 3"/>
          <p:cNvPicPr>
            <a:picLocks noChangeAspect="1" noChangeArrowheads="1"/>
          </p:cNvPicPr>
          <p:nvPr/>
        </p:nvPicPr>
        <p:blipFill>
          <a:blip r:embed="rId3" cstate="print"/>
          <a:srcRect t="3394" r="7341"/>
          <a:stretch>
            <a:fillRect/>
          </a:stretch>
        </p:blipFill>
        <p:spPr bwMode="auto">
          <a:xfrm>
            <a:off x="441327" y="1688123"/>
            <a:ext cx="3898464" cy="3329353"/>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6" name="TextBox 5"/>
          <p:cNvSpPr txBox="1"/>
          <p:nvPr/>
        </p:nvSpPr>
        <p:spPr>
          <a:xfrm>
            <a:off x="293077" y="1242646"/>
            <a:ext cx="9929446" cy="553998"/>
          </a:xfrm>
          <a:prstGeom prst="rect">
            <a:avLst/>
          </a:prstGeom>
          <a:noFill/>
        </p:spPr>
        <p:txBody>
          <a:bodyPr wrap="square" rtlCol="0">
            <a:spAutoFit/>
          </a:bodyPr>
          <a:lstStyle/>
          <a:p>
            <a:pPr>
              <a:buFont typeface="Arial" pitchFamily="34" charset="0"/>
              <a:buChar char="•"/>
            </a:pPr>
            <a:endParaRPr lang="en-US" sz="3000" u="none" dirty="0" smtClean="0">
              <a:latin typeface="+mn-lt"/>
            </a:endParaRPr>
          </a:p>
        </p:txBody>
      </p:sp>
      <p:sp>
        <p:nvSpPr>
          <p:cNvPr id="11" name="TextBox 10"/>
          <p:cNvSpPr txBox="1"/>
          <p:nvPr/>
        </p:nvSpPr>
        <p:spPr>
          <a:xfrm>
            <a:off x="4759570" y="1758462"/>
            <a:ext cx="7033846" cy="3970318"/>
          </a:xfrm>
          <a:prstGeom prst="rect">
            <a:avLst/>
          </a:prstGeom>
          <a:noFill/>
        </p:spPr>
        <p:txBody>
          <a:bodyPr wrap="square" rtlCol="0">
            <a:spAutoFit/>
          </a:bodyPr>
          <a:lstStyle/>
          <a:p>
            <a:pPr>
              <a:buFont typeface="Arial" pitchFamily="34" charset="0"/>
              <a:buChar char="•"/>
            </a:pPr>
            <a:r>
              <a:rPr lang="en-US" sz="2800" u="none" dirty="0" smtClean="0">
                <a:latin typeface="+mn-lt"/>
              </a:rPr>
              <a:t> All users had problems with the long press when attempting to right-click. It was not working as they expected. </a:t>
            </a:r>
          </a:p>
          <a:p>
            <a:endParaRPr lang="en-US" sz="2800" u="none" dirty="0" smtClean="0">
              <a:latin typeface="+mn-lt"/>
            </a:endParaRPr>
          </a:p>
          <a:p>
            <a:pPr>
              <a:buFont typeface="Arial" pitchFamily="34" charset="0"/>
              <a:buChar char="•"/>
            </a:pPr>
            <a:r>
              <a:rPr lang="en-US" sz="2800" u="none" dirty="0" smtClean="0">
                <a:latin typeface="+mn-lt"/>
              </a:rPr>
              <a:t>Most users understood that their finger was used in place of the their mouse on a regular computer. Some participants mentioned that they prefer it that way when using a tablet.  </a:t>
            </a: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1" y="333159"/>
            <a:ext cx="11375136" cy="506413"/>
          </a:xfrm>
        </p:spPr>
        <p:txBody>
          <a:bodyPr/>
          <a:lstStyle/>
          <a:p>
            <a:r>
              <a:rPr lang="en-US" dirty="0" smtClean="0"/>
              <a:t>Gestures Scheme C  </a:t>
            </a:r>
            <a:endParaRPr lang="en-US" dirty="0"/>
          </a:p>
        </p:txBody>
      </p:sp>
      <p:pic>
        <p:nvPicPr>
          <p:cNvPr id="5" name="Picture 2"/>
          <p:cNvPicPr>
            <a:picLocks noChangeAspect="1" noChangeArrowheads="1"/>
          </p:cNvPicPr>
          <p:nvPr/>
        </p:nvPicPr>
        <p:blipFill>
          <a:blip r:embed="rId3" cstate="print"/>
          <a:srcRect l="16957" t="33961" r="23347" b="29931"/>
          <a:stretch>
            <a:fillRect/>
          </a:stretch>
        </p:blipFill>
        <p:spPr bwMode="auto">
          <a:xfrm>
            <a:off x="215043" y="1306756"/>
            <a:ext cx="3920895" cy="3223847"/>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6" name="TextBox 5"/>
          <p:cNvSpPr txBox="1"/>
          <p:nvPr/>
        </p:nvSpPr>
        <p:spPr>
          <a:xfrm>
            <a:off x="4243754" y="1456591"/>
            <a:ext cx="7945071" cy="4462760"/>
          </a:xfrm>
          <a:prstGeom prst="rect">
            <a:avLst/>
          </a:prstGeom>
          <a:noFill/>
        </p:spPr>
        <p:txBody>
          <a:bodyPr wrap="square" rtlCol="0">
            <a:spAutoFit/>
          </a:bodyPr>
          <a:lstStyle/>
          <a:p>
            <a:pPr>
              <a:buFont typeface="Arial" pitchFamily="34" charset="0"/>
              <a:buChar char="•"/>
            </a:pPr>
            <a:r>
              <a:rPr lang="en-US" sz="2400" u="none" dirty="0" smtClean="0">
                <a:latin typeface="+mn-lt"/>
              </a:rPr>
              <a:t> Some participants would use their finger instead of the “mouse” unless they felt it could assist them in completing the task.</a:t>
            </a:r>
          </a:p>
          <a:p>
            <a:pPr lvl="1"/>
            <a:endParaRPr lang="en-US" sz="1600" u="none" dirty="0" smtClean="0">
              <a:latin typeface="+mn-lt"/>
            </a:endParaRPr>
          </a:p>
          <a:p>
            <a:pPr>
              <a:buFont typeface="Arial" pitchFamily="34" charset="0"/>
              <a:buChar char="•"/>
            </a:pPr>
            <a:r>
              <a:rPr lang="en-US" sz="2400" u="none" dirty="0" smtClean="0">
                <a:latin typeface="+mn-lt"/>
              </a:rPr>
              <a:t> When some users began using the oval to complete their task, they became frustrated with it or were confused by its intention.</a:t>
            </a:r>
          </a:p>
          <a:p>
            <a:pPr lvl="1"/>
            <a:endParaRPr lang="en-US" sz="1600" u="none" dirty="0" smtClean="0">
              <a:latin typeface="+mn-lt"/>
            </a:endParaRPr>
          </a:p>
          <a:p>
            <a:pPr>
              <a:buFont typeface="Arial" pitchFamily="34" charset="0"/>
              <a:buChar char="•"/>
            </a:pPr>
            <a:r>
              <a:rPr lang="en-US" sz="2800" u="none" dirty="0" smtClean="0">
                <a:latin typeface="+mn-lt"/>
              </a:rPr>
              <a:t> </a:t>
            </a:r>
            <a:r>
              <a:rPr lang="en-US" sz="2400" u="none" dirty="0" smtClean="0">
                <a:latin typeface="+mn-lt"/>
              </a:rPr>
              <a:t>Users were calling the oval a variety of different things:</a:t>
            </a:r>
          </a:p>
          <a:p>
            <a:pPr lvl="1">
              <a:buFont typeface="Arial" pitchFamily="34" charset="0"/>
              <a:buChar char="•"/>
            </a:pPr>
            <a:r>
              <a:rPr lang="en-US" sz="1600" u="none" dirty="0" smtClean="0">
                <a:latin typeface="+mn-lt"/>
              </a:rPr>
              <a:t>Fingerprint</a:t>
            </a:r>
          </a:p>
          <a:p>
            <a:pPr lvl="1">
              <a:buFont typeface="Arial" pitchFamily="34" charset="0"/>
              <a:buChar char="•"/>
            </a:pPr>
            <a:r>
              <a:rPr lang="en-US" sz="1600" u="none" dirty="0" smtClean="0">
                <a:latin typeface="+mn-lt"/>
              </a:rPr>
              <a:t>Doo-</a:t>
            </a:r>
            <a:r>
              <a:rPr lang="en-US" sz="1600" u="none" dirty="0" err="1" smtClean="0">
                <a:latin typeface="+mn-lt"/>
              </a:rPr>
              <a:t>da</a:t>
            </a:r>
            <a:endParaRPr lang="en-US" sz="1600" u="none" dirty="0" smtClean="0">
              <a:latin typeface="+mn-lt"/>
            </a:endParaRPr>
          </a:p>
          <a:p>
            <a:pPr lvl="1">
              <a:buFont typeface="Arial" pitchFamily="34" charset="0"/>
              <a:buChar char="•"/>
            </a:pPr>
            <a:r>
              <a:rPr lang="en-US" sz="1600" u="none" dirty="0" smtClean="0">
                <a:latin typeface="+mn-lt"/>
              </a:rPr>
              <a:t>Thingy</a:t>
            </a:r>
          </a:p>
          <a:p>
            <a:pPr lvl="1">
              <a:buFont typeface="Arial" pitchFamily="34" charset="0"/>
              <a:buChar char="•"/>
            </a:pPr>
            <a:r>
              <a:rPr lang="en-US" sz="1600" u="none" dirty="0" smtClean="0">
                <a:latin typeface="+mn-lt"/>
              </a:rPr>
              <a:t>Push button</a:t>
            </a:r>
          </a:p>
          <a:p>
            <a:pPr lvl="1">
              <a:buFont typeface="Arial" pitchFamily="34" charset="0"/>
              <a:buChar char="•"/>
            </a:pPr>
            <a:r>
              <a:rPr lang="en-US" sz="1600" u="none" dirty="0" smtClean="0">
                <a:latin typeface="+mn-lt"/>
              </a:rPr>
              <a:t>Cursor</a:t>
            </a:r>
          </a:p>
        </p:txBody>
      </p:sp>
      <p:sp>
        <p:nvSpPr>
          <p:cNvPr id="7" name="Rectangle 6"/>
          <p:cNvSpPr/>
          <p:nvPr/>
        </p:nvSpPr>
        <p:spPr>
          <a:xfrm>
            <a:off x="347662" y="4577376"/>
            <a:ext cx="4250096" cy="2474524"/>
          </a:xfrm>
          <a:prstGeom prst="rect">
            <a:avLst/>
          </a:prstGeom>
        </p:spPr>
        <p:txBody>
          <a:bodyPr wrap="square">
            <a:spAutoFit/>
          </a:bodyPr>
          <a:lstStyle/>
          <a:p>
            <a:pPr eaLnBrk="0" hangingPunct="0">
              <a:spcBef>
                <a:spcPct val="30000"/>
              </a:spcBef>
              <a:defRPr/>
            </a:pPr>
            <a:r>
              <a:rPr lang="en-US" i="1" u="none" dirty="0" smtClean="0"/>
              <a:t>“I am trying to figure how to get it to work with this little doo-</a:t>
            </a:r>
            <a:r>
              <a:rPr lang="en-US" i="1" u="none" dirty="0" err="1" smtClean="0"/>
              <a:t>da</a:t>
            </a:r>
            <a:r>
              <a:rPr lang="en-US" i="1" u="none" dirty="0" smtClean="0"/>
              <a:t>. I can’t push it over to where I want it.”					</a:t>
            </a:r>
            <a:r>
              <a:rPr lang="en-US" u="none" dirty="0" smtClean="0"/>
              <a:t>-Harold </a:t>
            </a:r>
          </a:p>
          <a:p>
            <a:pPr eaLnBrk="0" hangingPunct="0">
              <a:spcBef>
                <a:spcPct val="30000"/>
              </a:spcBef>
              <a:defRPr/>
            </a:pPr>
            <a:r>
              <a:rPr lang="en-US" i="1" u="none" dirty="0" smtClean="0"/>
              <a:t>“I see the cursor…That little flash thing, I am doing it now, but I am not sure how I did it.”			</a:t>
            </a:r>
            <a:r>
              <a:rPr lang="en-US" u="none" dirty="0" smtClean="0"/>
              <a:t>-Peter</a:t>
            </a:r>
          </a:p>
          <a:p>
            <a:pPr eaLnBrk="0" hangingPunct="0">
              <a:spcBef>
                <a:spcPct val="30000"/>
              </a:spcBef>
              <a:defRPr/>
            </a:pPr>
            <a:endParaRPr lang="en-US" dirty="0" smtClean="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6334" y="1243727"/>
            <a:ext cx="11375136" cy="4654296"/>
          </a:xfrm>
        </p:spPr>
        <p:txBody>
          <a:bodyPr/>
          <a:lstStyle/>
          <a:p>
            <a:r>
              <a:rPr lang="en-US" dirty="0" smtClean="0"/>
              <a:t>Most </a:t>
            </a:r>
            <a:r>
              <a:rPr lang="en-US" dirty="0" smtClean="0"/>
              <a:t>users did not have any issues with logging in to the app, connecting to the host from the My Computers screen, and entering in their access code.</a:t>
            </a:r>
          </a:p>
          <a:p>
            <a:r>
              <a:rPr lang="en-US" dirty="0" smtClean="0"/>
              <a:t>All users did not have any trouble disconnecting from </a:t>
            </a:r>
            <a:r>
              <a:rPr lang="en-US" dirty="0" err="1" smtClean="0"/>
              <a:t>GoToMyPC</a:t>
            </a:r>
            <a:r>
              <a:rPr lang="en-US" dirty="0" smtClean="0"/>
              <a:t>.</a:t>
            </a:r>
          </a:p>
          <a:p>
            <a:r>
              <a:rPr lang="en-US" dirty="0" smtClean="0"/>
              <a:t>At the end of the session people were asking when this app was going to be available because they were excited about it. </a:t>
            </a:r>
          </a:p>
          <a:p>
            <a:pPr>
              <a:buNone/>
            </a:pPr>
            <a:endParaRPr lang="en-US" dirty="0" smtClean="0"/>
          </a:p>
        </p:txBody>
      </p:sp>
      <p:sp>
        <p:nvSpPr>
          <p:cNvPr id="3" name="Title 2"/>
          <p:cNvSpPr>
            <a:spLocks noGrp="1"/>
          </p:cNvSpPr>
          <p:nvPr>
            <p:ph type="title"/>
          </p:nvPr>
        </p:nvSpPr>
        <p:spPr/>
        <p:txBody>
          <a:bodyPr/>
          <a:lstStyle/>
          <a:p>
            <a:r>
              <a:rPr lang="en-US" dirty="0" smtClean="0"/>
              <a:t>Wins </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1"/>
          <p:cNvSpPr>
            <a:spLocks noGrp="1"/>
          </p:cNvSpPr>
          <p:nvPr>
            <p:ph idx="4294967295"/>
          </p:nvPr>
        </p:nvSpPr>
        <p:spPr bwMode="auto">
          <a:xfrm>
            <a:off x="328826" y="906334"/>
            <a:ext cx="11246647" cy="5391150"/>
          </a:xfrm>
          <a:prstGeom prst="rect">
            <a:avLst/>
          </a:prstGeom>
          <a:ln>
            <a:miter lim="800000"/>
            <a:headEnd/>
            <a:tailEnd/>
          </a:ln>
        </p:spPr>
        <p:txBody>
          <a:bodyPr/>
          <a:lstStyle/>
          <a:p>
            <a:pPr marL="0" indent="-514350" eaLnBrk="1" hangingPunct="1">
              <a:lnSpc>
                <a:spcPct val="100000"/>
              </a:lnSpc>
              <a:spcBef>
                <a:spcPct val="0"/>
              </a:spcBef>
              <a:spcAft>
                <a:spcPct val="0"/>
              </a:spcAft>
              <a:buClrTx/>
              <a:buSzTx/>
              <a:buFontTx/>
              <a:buNone/>
              <a:defRPr/>
            </a:pPr>
            <a:r>
              <a:rPr sz="3200" dirty="0" smtClean="0">
                <a:solidFill>
                  <a:srgbClr val="4D4F53"/>
                </a:solidFill>
                <a:ea typeface="+mn-ea"/>
              </a:rPr>
              <a:t>Overall, most</a:t>
            </a:r>
            <a:r>
              <a:rPr lang="en-US" sz="3200" dirty="0" smtClean="0">
                <a:solidFill>
                  <a:srgbClr val="4D4F53"/>
                </a:solidFill>
                <a:ea typeface="+mn-ea"/>
              </a:rPr>
              <a:t> participants</a:t>
            </a:r>
            <a:r>
              <a:rPr sz="3200" dirty="0" smtClean="0">
                <a:solidFill>
                  <a:srgbClr val="4D4F53"/>
                </a:solidFill>
                <a:ea typeface="+mn-ea"/>
              </a:rPr>
              <a:t> were frustrated when:</a:t>
            </a:r>
          </a:p>
          <a:p>
            <a:pPr marL="0" indent="-514350" eaLnBrk="1" hangingPunct="1">
              <a:lnSpc>
                <a:spcPct val="100000"/>
              </a:lnSpc>
              <a:spcBef>
                <a:spcPct val="0"/>
              </a:spcBef>
              <a:spcAft>
                <a:spcPct val="0"/>
              </a:spcAft>
              <a:buClrTx/>
              <a:buSzTx/>
              <a:buFontTx/>
              <a:buNone/>
              <a:defRPr/>
            </a:pPr>
            <a:endParaRPr sz="3200" dirty="0" smtClean="0">
              <a:solidFill>
                <a:srgbClr val="4D4F53"/>
              </a:solidFill>
              <a:ea typeface="+mn-ea"/>
            </a:endParaRPr>
          </a:p>
          <a:p>
            <a:pPr marL="514350" indent="-514350" eaLnBrk="1" hangingPunct="1">
              <a:lnSpc>
                <a:spcPct val="100000"/>
              </a:lnSpc>
              <a:spcBef>
                <a:spcPct val="0"/>
              </a:spcBef>
              <a:spcAft>
                <a:spcPct val="0"/>
              </a:spcAft>
              <a:buClrTx/>
              <a:buSzTx/>
              <a:defRPr/>
            </a:pPr>
            <a:r>
              <a:rPr lang="en-US" dirty="0" smtClean="0">
                <a:solidFill>
                  <a:srgbClr val="4D4F53"/>
                </a:solidFill>
                <a:ea typeface="+mn-ea"/>
              </a:rPr>
              <a:t>Attempting to scroll.</a:t>
            </a:r>
          </a:p>
          <a:p>
            <a:pPr marL="514350" indent="-514350" eaLnBrk="1" hangingPunct="1">
              <a:lnSpc>
                <a:spcPct val="100000"/>
              </a:lnSpc>
              <a:spcBef>
                <a:spcPct val="0"/>
              </a:spcBef>
              <a:spcAft>
                <a:spcPct val="0"/>
              </a:spcAft>
              <a:buClrTx/>
              <a:buSzTx/>
              <a:defRPr/>
            </a:pPr>
            <a:r>
              <a:rPr lang="en-US" dirty="0" smtClean="0">
                <a:solidFill>
                  <a:srgbClr val="4D4F53"/>
                </a:solidFill>
                <a:ea typeface="+mn-ea"/>
              </a:rPr>
              <a:t>Attempting to right-click.</a:t>
            </a:r>
          </a:p>
          <a:p>
            <a:pPr marL="514350" indent="-514350" eaLnBrk="1" hangingPunct="1">
              <a:lnSpc>
                <a:spcPct val="100000"/>
              </a:lnSpc>
              <a:spcBef>
                <a:spcPct val="0"/>
              </a:spcBef>
              <a:spcAft>
                <a:spcPct val="0"/>
              </a:spcAft>
              <a:buClrTx/>
              <a:buSzTx/>
              <a:defRPr/>
            </a:pPr>
            <a:r>
              <a:rPr dirty="0" smtClean="0">
                <a:solidFill>
                  <a:srgbClr val="4D4F53"/>
                </a:solidFill>
                <a:ea typeface="+mn-ea"/>
              </a:rPr>
              <a:t>Figuring out how to highlight items on the screen.</a:t>
            </a:r>
          </a:p>
          <a:p>
            <a:pPr marL="514350" indent="-514350" eaLnBrk="1" hangingPunct="1">
              <a:lnSpc>
                <a:spcPct val="100000"/>
              </a:lnSpc>
              <a:spcBef>
                <a:spcPct val="0"/>
              </a:spcBef>
              <a:spcAft>
                <a:spcPct val="0"/>
              </a:spcAft>
              <a:buClrTx/>
              <a:buSzTx/>
              <a:defRPr/>
            </a:pPr>
            <a:r>
              <a:rPr lang="en-US" dirty="0" smtClean="0">
                <a:solidFill>
                  <a:srgbClr val="4D4F53"/>
                </a:solidFill>
                <a:ea typeface="+mn-ea"/>
              </a:rPr>
              <a:t>The keyboard did not automatically appear and disappear when they moved in and out of text fields. </a:t>
            </a:r>
          </a:p>
          <a:p>
            <a:pPr marL="514350" indent="-514350" eaLnBrk="1" hangingPunct="1">
              <a:lnSpc>
                <a:spcPct val="100000"/>
              </a:lnSpc>
              <a:spcBef>
                <a:spcPct val="0"/>
              </a:spcBef>
              <a:spcAft>
                <a:spcPct val="0"/>
              </a:spcAft>
              <a:buClrTx/>
              <a:buSzTx/>
              <a:defRPr/>
            </a:pPr>
            <a:r>
              <a:rPr lang="en-US" dirty="0" smtClean="0">
                <a:solidFill>
                  <a:srgbClr val="4D4F53"/>
                </a:solidFill>
                <a:ea typeface="+mn-ea"/>
              </a:rPr>
              <a:t>They could not click what they had intended to click. </a:t>
            </a:r>
          </a:p>
          <a:p>
            <a:pPr marL="514350" indent="-514350" eaLnBrk="1" hangingPunct="1">
              <a:lnSpc>
                <a:spcPct val="100000"/>
              </a:lnSpc>
              <a:spcBef>
                <a:spcPct val="0"/>
              </a:spcBef>
              <a:spcAft>
                <a:spcPct val="0"/>
              </a:spcAft>
              <a:buClrTx/>
              <a:buSzTx/>
              <a:defRPr/>
            </a:pPr>
            <a:endParaRPr lang="en-US" dirty="0" smtClean="0">
              <a:solidFill>
                <a:srgbClr val="4D4F53"/>
              </a:solidFill>
              <a:ea typeface="+mn-ea"/>
            </a:endParaRPr>
          </a:p>
          <a:p>
            <a:pPr marL="514350" indent="-514350" eaLnBrk="1" hangingPunct="1">
              <a:lnSpc>
                <a:spcPct val="100000"/>
              </a:lnSpc>
              <a:spcBef>
                <a:spcPct val="0"/>
              </a:spcBef>
              <a:spcAft>
                <a:spcPct val="0"/>
              </a:spcAft>
              <a:buClrTx/>
              <a:buSzTx/>
              <a:defRPr/>
            </a:pPr>
            <a:endParaRPr lang="en-US" dirty="0" smtClean="0">
              <a:solidFill>
                <a:srgbClr val="4D4F53"/>
              </a:solidFill>
              <a:ea typeface="+mn-ea"/>
            </a:endParaRPr>
          </a:p>
        </p:txBody>
      </p:sp>
      <p:sp>
        <p:nvSpPr>
          <p:cNvPr id="5" name="Title 2"/>
          <p:cNvSpPr>
            <a:spLocks noGrp="1"/>
          </p:cNvSpPr>
          <p:nvPr>
            <p:ph type="title" idx="4294967295"/>
          </p:nvPr>
        </p:nvSpPr>
        <p:spPr>
          <a:xfrm>
            <a:off x="444843" y="344187"/>
            <a:ext cx="11376025" cy="506413"/>
          </a:xfrm>
        </p:spPr>
        <p:txBody>
          <a:bodyPr/>
          <a:lstStyle/>
          <a:p>
            <a:r>
              <a:rPr sz="3600" dirty="0" smtClean="0">
                <a:latin typeface="Arial" charset="0"/>
              </a:rPr>
              <a:t>Overall Key Takeaways </a:t>
            </a:r>
            <a:endParaRPr sz="3600" dirty="0">
              <a:latin typeface="Arial"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Call the key board when in the text fields and dismiss when not. </a:t>
            </a:r>
          </a:p>
          <a:p>
            <a:r>
              <a:rPr lang="en-US" dirty="0" smtClean="0"/>
              <a:t>Revisit  gesture options for Right-Click, Highlight, and Scroll.</a:t>
            </a:r>
          </a:p>
          <a:p>
            <a:r>
              <a:rPr lang="en-US" dirty="0" smtClean="0"/>
              <a:t>Default host screen to fit the Android display and give the user an obvious way to reset it.</a:t>
            </a:r>
          </a:p>
          <a:p>
            <a:pPr>
              <a:buNone/>
            </a:pPr>
            <a:endParaRPr lang="en-US" dirty="0" smtClean="0"/>
          </a:p>
          <a:p>
            <a:pPr>
              <a:buNone/>
            </a:pPr>
            <a:endParaRPr lang="en-US" dirty="0" smtClean="0"/>
          </a:p>
          <a:p>
            <a:endParaRPr lang="en-US" dirty="0"/>
          </a:p>
        </p:txBody>
      </p:sp>
      <p:sp>
        <p:nvSpPr>
          <p:cNvPr id="3" name="Title 2"/>
          <p:cNvSpPr>
            <a:spLocks noGrp="1"/>
          </p:cNvSpPr>
          <p:nvPr>
            <p:ph type="title"/>
          </p:nvPr>
        </p:nvSpPr>
        <p:spPr/>
        <p:txBody>
          <a:bodyPr/>
          <a:lstStyle/>
          <a:p>
            <a:r>
              <a:rPr lang="en-US" sz="3200" dirty="0" smtClean="0">
                <a:latin typeface="Arial" charset="0"/>
              </a:rPr>
              <a:t>Recommendations</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UXR, Laura, and Gaurav are planning a usability day to test various gesture schemes.</a:t>
            </a:r>
            <a:endParaRPr lang="en-US" dirty="0"/>
          </a:p>
        </p:txBody>
      </p:sp>
      <p:sp>
        <p:nvSpPr>
          <p:cNvPr id="3" name="Title 2"/>
          <p:cNvSpPr>
            <a:spLocks noGrp="1"/>
          </p:cNvSpPr>
          <p:nvPr>
            <p:ph type="title"/>
          </p:nvPr>
        </p:nvSpPr>
        <p:spPr/>
        <p:txBody>
          <a:bodyPr/>
          <a:lstStyle/>
          <a:p>
            <a:r>
              <a:rPr lang="en-US" dirty="0" smtClean="0"/>
              <a:t>Next Steps </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708032" y="4882004"/>
            <a:ext cx="7333196" cy="725723"/>
          </a:xfrm>
        </p:spPr>
        <p:txBody>
          <a:bodyPr/>
          <a:lstStyle/>
          <a:p>
            <a:r>
              <a:rPr lang="en-US" dirty="0" smtClean="0"/>
              <a:t>Task 1: </a:t>
            </a:r>
            <a:r>
              <a:rPr lang="en-US" i="1" dirty="0" smtClean="0"/>
              <a:t>“How would you access your work computer from your Android tablet?”</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73927"/>
            <a:ext cx="7732689" cy="4654296"/>
          </a:xfrm>
        </p:spPr>
        <p:txBody>
          <a:bodyPr/>
          <a:lstStyle/>
          <a:p>
            <a:r>
              <a:rPr lang="en-US" sz="2800" dirty="0" smtClean="0"/>
              <a:t>Most users did not have any issues with logging in to the app, connecting to the host from the My Computers screen, and entering in their access code.</a:t>
            </a:r>
          </a:p>
          <a:p>
            <a:r>
              <a:rPr lang="en-US" sz="2800" dirty="0" smtClean="0"/>
              <a:t>Some users accessed </a:t>
            </a:r>
            <a:r>
              <a:rPr lang="en-US" sz="2800" dirty="0" err="1" smtClean="0"/>
              <a:t>GoToMyPC</a:t>
            </a:r>
            <a:r>
              <a:rPr lang="en-US" sz="2800" dirty="0" smtClean="0"/>
              <a:t> through the Apps page.</a:t>
            </a:r>
          </a:p>
          <a:p>
            <a:r>
              <a:rPr lang="en-US" sz="2800" dirty="0" smtClean="0"/>
              <a:t>Some users accessed </a:t>
            </a:r>
            <a:r>
              <a:rPr lang="en-US" sz="2800" dirty="0" err="1" smtClean="0"/>
              <a:t>GoToMyPC</a:t>
            </a:r>
            <a:r>
              <a:rPr lang="en-US" sz="2800" dirty="0" smtClean="0"/>
              <a:t> using the multi-tasking icon</a:t>
            </a:r>
            <a:r>
              <a:rPr lang="en-US" sz="2800" dirty="0" smtClean="0"/>
              <a:t>.</a:t>
            </a:r>
          </a:p>
          <a:p>
            <a:endParaRPr lang="en-US" dirty="0" smtClean="0"/>
          </a:p>
        </p:txBody>
      </p:sp>
      <p:sp>
        <p:nvSpPr>
          <p:cNvPr id="3" name="Title 2"/>
          <p:cNvSpPr>
            <a:spLocks noGrp="1"/>
          </p:cNvSpPr>
          <p:nvPr>
            <p:ph type="title"/>
          </p:nvPr>
        </p:nvSpPr>
        <p:spPr/>
        <p:txBody>
          <a:bodyPr/>
          <a:lstStyle/>
          <a:p>
            <a:r>
              <a:rPr lang="en-US" dirty="0" smtClean="0"/>
              <a:t>Connecting to the Host </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pic>
        <p:nvPicPr>
          <p:cNvPr id="1027" name="Picture 3"/>
          <p:cNvPicPr>
            <a:picLocks noChangeAspect="1" noChangeArrowheads="1"/>
          </p:cNvPicPr>
          <p:nvPr/>
        </p:nvPicPr>
        <p:blipFill>
          <a:blip r:embed="rId2" cstate="print"/>
          <a:srcRect/>
          <a:stretch>
            <a:fillRect/>
          </a:stretch>
        </p:blipFill>
        <p:spPr bwMode="auto">
          <a:xfrm>
            <a:off x="8217483" y="1213945"/>
            <a:ext cx="3352422" cy="2450095"/>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3" cstate="print"/>
          <a:srcRect/>
          <a:stretch>
            <a:fillRect/>
          </a:stretch>
        </p:blipFill>
        <p:spPr bwMode="auto">
          <a:xfrm>
            <a:off x="8121292" y="3923469"/>
            <a:ext cx="3662877" cy="252240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03589"/>
            <a:ext cx="4507522" cy="4654296"/>
          </a:xfrm>
        </p:spPr>
        <p:txBody>
          <a:bodyPr/>
          <a:lstStyle/>
          <a:p>
            <a:r>
              <a:rPr lang="en-US" sz="2000" dirty="0" smtClean="0"/>
              <a:t>Most users liked the gesture help  when they initially logged in.</a:t>
            </a:r>
          </a:p>
          <a:p>
            <a:r>
              <a:rPr lang="en-US" sz="2000" dirty="0" smtClean="0"/>
              <a:t>Most users mentioned they would like to either not have it show up every time or have it show up only the next few times, but only one user noticed the check box on the bottom</a:t>
            </a:r>
            <a:r>
              <a:rPr sz="2000" dirty="0" smtClean="0"/>
              <a:t>.</a:t>
            </a:r>
          </a:p>
          <a:p>
            <a:r>
              <a:rPr lang="en-US" sz="2000" dirty="0" smtClean="0"/>
              <a:t>Most of the users at some point during the test mentioned that it would be helpful to see the gestures help again, but only one user actually found it on their own.</a:t>
            </a:r>
          </a:p>
        </p:txBody>
      </p:sp>
      <p:sp>
        <p:nvSpPr>
          <p:cNvPr id="3" name="Title 2"/>
          <p:cNvSpPr>
            <a:spLocks noGrp="1"/>
          </p:cNvSpPr>
          <p:nvPr>
            <p:ph type="title"/>
          </p:nvPr>
        </p:nvSpPr>
        <p:spPr/>
        <p:txBody>
          <a:bodyPr/>
          <a:lstStyle/>
          <a:p>
            <a:r>
              <a:rPr lang="en-US" dirty="0" smtClean="0"/>
              <a:t>Gestures </a:t>
            </a:r>
            <a:endParaRPr lang="en-US" dirty="0"/>
          </a:p>
        </p:txBody>
      </p:sp>
      <p:pic>
        <p:nvPicPr>
          <p:cNvPr id="10243" name="Picture 3"/>
          <p:cNvPicPr>
            <a:picLocks noChangeAspect="1" noChangeArrowheads="1"/>
          </p:cNvPicPr>
          <p:nvPr/>
        </p:nvPicPr>
        <p:blipFill>
          <a:blip r:embed="rId3" cstate="print"/>
          <a:srcRect b="43481"/>
          <a:stretch>
            <a:fillRect/>
          </a:stretch>
        </p:blipFill>
        <p:spPr bwMode="auto">
          <a:xfrm>
            <a:off x="8722757" y="4407875"/>
            <a:ext cx="2962028" cy="2218652"/>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8" name="Rectangle 7"/>
          <p:cNvSpPr/>
          <p:nvPr/>
        </p:nvSpPr>
        <p:spPr>
          <a:xfrm>
            <a:off x="10442139" y="4642337"/>
            <a:ext cx="1184030" cy="23446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Down Arrow 9"/>
          <p:cNvSpPr/>
          <p:nvPr/>
        </p:nvSpPr>
        <p:spPr>
          <a:xfrm>
            <a:off x="6391706" y="3229058"/>
            <a:ext cx="750276" cy="926123"/>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3" name="Picture 2"/>
          <p:cNvPicPr>
            <a:picLocks noChangeAspect="1" noChangeArrowheads="1"/>
          </p:cNvPicPr>
          <p:nvPr/>
        </p:nvPicPr>
        <p:blipFill>
          <a:blip r:embed="rId4" cstate="print"/>
          <a:srcRect b="41389"/>
          <a:stretch>
            <a:fillRect/>
          </a:stretch>
        </p:blipFill>
        <p:spPr bwMode="auto">
          <a:xfrm>
            <a:off x="8586840" y="625995"/>
            <a:ext cx="3062775" cy="2475081"/>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10582814" y="961291"/>
            <a:ext cx="855785" cy="49237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 name="TextBox 14"/>
          <p:cNvSpPr txBox="1"/>
          <p:nvPr/>
        </p:nvSpPr>
        <p:spPr>
          <a:xfrm>
            <a:off x="7881946" y="179754"/>
            <a:ext cx="1055077" cy="369332"/>
          </a:xfrm>
          <a:prstGeom prst="rect">
            <a:avLst/>
          </a:prstGeom>
          <a:noFill/>
        </p:spPr>
        <p:txBody>
          <a:bodyPr wrap="square" rtlCol="0">
            <a:spAutoFit/>
          </a:bodyPr>
          <a:lstStyle/>
          <a:p>
            <a:r>
              <a:rPr lang="en-US" u="none" dirty="0" smtClean="0">
                <a:latin typeface="+mn-lt"/>
              </a:rPr>
              <a:t>Day 1</a:t>
            </a:r>
          </a:p>
        </p:txBody>
      </p:sp>
      <p:sp>
        <p:nvSpPr>
          <p:cNvPr id="16" name="TextBox 15"/>
          <p:cNvSpPr txBox="1"/>
          <p:nvPr/>
        </p:nvSpPr>
        <p:spPr>
          <a:xfrm>
            <a:off x="8206937" y="3911600"/>
            <a:ext cx="1055077" cy="369332"/>
          </a:xfrm>
          <a:prstGeom prst="rect">
            <a:avLst/>
          </a:prstGeom>
          <a:noFill/>
        </p:spPr>
        <p:txBody>
          <a:bodyPr wrap="square" rtlCol="0">
            <a:spAutoFit/>
          </a:bodyPr>
          <a:lstStyle/>
          <a:p>
            <a:r>
              <a:rPr lang="en-US" u="none" dirty="0" smtClean="0">
                <a:latin typeface="+mn-lt"/>
              </a:rPr>
              <a:t>Day 2 </a:t>
            </a:r>
          </a:p>
        </p:txBody>
      </p:sp>
      <p:pic>
        <p:nvPicPr>
          <p:cNvPr id="21" name="Picture 3"/>
          <p:cNvPicPr>
            <a:picLocks noChangeAspect="1" noChangeArrowheads="1"/>
          </p:cNvPicPr>
          <p:nvPr/>
        </p:nvPicPr>
        <p:blipFill>
          <a:blip r:embed="rId5" cstate="print"/>
          <a:srcRect t="3394" r="7341"/>
          <a:stretch>
            <a:fillRect/>
          </a:stretch>
        </p:blipFill>
        <p:spPr bwMode="auto">
          <a:xfrm>
            <a:off x="5325534" y="685636"/>
            <a:ext cx="2762367" cy="2359107"/>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22" name="Down Arrow 21"/>
          <p:cNvSpPr/>
          <p:nvPr/>
        </p:nvSpPr>
        <p:spPr>
          <a:xfrm>
            <a:off x="9837640" y="3356058"/>
            <a:ext cx="750276" cy="926123"/>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23" name="Picture 2"/>
          <p:cNvPicPr>
            <a:picLocks noChangeAspect="1" noChangeArrowheads="1"/>
          </p:cNvPicPr>
          <p:nvPr/>
        </p:nvPicPr>
        <p:blipFill>
          <a:blip r:embed="rId6" cstate="print"/>
          <a:srcRect l="16957" t="33961" r="23347" b="29931"/>
          <a:stretch>
            <a:fillRect/>
          </a:stretch>
        </p:blipFill>
        <p:spPr bwMode="auto">
          <a:xfrm>
            <a:off x="5286577" y="4343915"/>
            <a:ext cx="2883756" cy="2371088"/>
          </a:xfrm>
          <a:prstGeom prst="rect">
            <a:avLst/>
          </a:prstGeom>
          <a:ln>
            <a:solidFill>
              <a:schemeClr val="bg1">
                <a:lumMod val="7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123" y="1222237"/>
            <a:ext cx="11592014" cy="4654296"/>
          </a:xfrm>
        </p:spPr>
        <p:txBody>
          <a:bodyPr/>
          <a:lstStyle/>
          <a:p>
            <a:r>
              <a:rPr lang="en-US" sz="2800" dirty="0" smtClean="0"/>
              <a:t>Some users mentioned that they would like the option to fit the entire screen on the Android device display. </a:t>
            </a:r>
          </a:p>
          <a:p>
            <a:r>
              <a:rPr lang="en-US" sz="2800" dirty="0" smtClean="0"/>
              <a:t>Some users thought scale to fit was an option, they were just not sure where to find it.</a:t>
            </a:r>
          </a:p>
        </p:txBody>
      </p:sp>
      <p:sp>
        <p:nvSpPr>
          <p:cNvPr id="3" name="Title 2"/>
          <p:cNvSpPr>
            <a:spLocks noGrp="1"/>
          </p:cNvSpPr>
          <p:nvPr>
            <p:ph type="title"/>
          </p:nvPr>
        </p:nvSpPr>
        <p:spPr/>
        <p:txBody>
          <a:bodyPr/>
          <a:lstStyle/>
          <a:p>
            <a:r>
              <a:rPr lang="en-US" dirty="0" smtClean="0"/>
              <a:t>“Scale To Fit”</a:t>
            </a:r>
            <a:endParaRPr lang="en-US" dirty="0"/>
          </a:p>
        </p:txBody>
      </p:sp>
      <p:pic>
        <p:nvPicPr>
          <p:cNvPr id="12291" name="Picture 3"/>
          <p:cNvPicPr>
            <a:picLocks noChangeAspect="1" noChangeArrowheads="1"/>
          </p:cNvPicPr>
          <p:nvPr/>
        </p:nvPicPr>
        <p:blipFill>
          <a:blip r:embed="rId2" cstate="print"/>
          <a:srcRect/>
          <a:stretch>
            <a:fillRect/>
          </a:stretch>
        </p:blipFill>
        <p:spPr bwMode="auto">
          <a:xfrm>
            <a:off x="330368" y="3040482"/>
            <a:ext cx="5707016" cy="3266532"/>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670431" y="3188678"/>
            <a:ext cx="4466492" cy="3139321"/>
          </a:xfrm>
          <a:prstGeom prst="rect">
            <a:avLst/>
          </a:prstGeom>
          <a:noFill/>
        </p:spPr>
        <p:txBody>
          <a:bodyPr wrap="square" rtlCol="0">
            <a:spAutoFit/>
          </a:bodyPr>
          <a:lstStyle/>
          <a:p>
            <a:r>
              <a:rPr lang="en-US" i="1" u="none" dirty="0" smtClean="0">
                <a:latin typeface="+mn-lt"/>
              </a:rPr>
              <a:t>“ What I would like is for it to auto size or auto fit my screen. I think there is an option here, but I just do not know where it is.” </a:t>
            </a:r>
          </a:p>
          <a:p>
            <a:r>
              <a:rPr lang="en-US" u="none" dirty="0" smtClean="0">
                <a:latin typeface="+mn-lt"/>
              </a:rPr>
              <a:t>			   - Peter</a:t>
            </a:r>
          </a:p>
          <a:p>
            <a:endParaRPr lang="en-US" i="1" u="none" dirty="0" smtClean="0">
              <a:latin typeface="+mn-lt"/>
            </a:endParaRPr>
          </a:p>
          <a:p>
            <a:r>
              <a:rPr lang="en-US" i="1" u="none" dirty="0" smtClean="0">
                <a:latin typeface="+mn-lt"/>
              </a:rPr>
              <a:t>“I do not know how to scale to fit. I am trying to position perfectly. It would be nice if it could fit.” </a:t>
            </a:r>
          </a:p>
          <a:p>
            <a:endParaRPr lang="en-US" u="none" dirty="0" smtClean="0">
              <a:latin typeface="+mn-lt"/>
            </a:endParaRPr>
          </a:p>
          <a:p>
            <a:r>
              <a:rPr lang="en-US" u="none" dirty="0" smtClean="0">
                <a:latin typeface="+mn-lt"/>
              </a:rPr>
              <a:t>			- </a:t>
            </a:r>
            <a:r>
              <a:rPr lang="en-US" u="none" dirty="0" err="1" smtClean="0">
                <a:latin typeface="+mn-lt"/>
              </a:rPr>
              <a:t>Gelareh</a:t>
            </a:r>
            <a:r>
              <a:rPr lang="en-US" u="none" dirty="0" smtClean="0">
                <a:latin typeface="+mn-lt"/>
              </a:rPr>
              <a:t> </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708032" y="4882004"/>
            <a:ext cx="7333196" cy="725723"/>
          </a:xfrm>
        </p:spPr>
        <p:txBody>
          <a:bodyPr/>
          <a:lstStyle/>
          <a:p>
            <a:r>
              <a:rPr lang="en-US" dirty="0" smtClean="0"/>
              <a:t>Task 2: Accessing Files, Pan and Scan, Drag and Drop</a:t>
            </a:r>
            <a:endParaRPr lang="en-US"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798" y="1198789"/>
            <a:ext cx="6248401" cy="4654296"/>
          </a:xfrm>
        </p:spPr>
        <p:txBody>
          <a:bodyPr/>
          <a:lstStyle/>
          <a:p>
            <a:r>
              <a:rPr lang="en-US" sz="2400" dirty="0" smtClean="0">
                <a:solidFill>
                  <a:schemeClr val="tx1"/>
                </a:solidFill>
              </a:rPr>
              <a:t>Some users had trouble double-clicking when they were trying to access a folder on the desktop.  </a:t>
            </a:r>
          </a:p>
          <a:p>
            <a:r>
              <a:rPr lang="en-US" sz="2400" dirty="0" smtClean="0">
                <a:solidFill>
                  <a:schemeClr val="tx1"/>
                </a:solidFill>
              </a:rPr>
              <a:t>Some users maximized the window when they opened the folder and were not able to minimize it in order to drag and drop.  </a:t>
            </a:r>
          </a:p>
          <a:p>
            <a:endParaRPr lang="en-US" dirty="0" smtClean="0">
              <a:solidFill>
                <a:schemeClr val="tx1"/>
              </a:solidFill>
            </a:endParaRPr>
          </a:p>
          <a:p>
            <a:pPr lvl="1">
              <a:buNone/>
            </a:pPr>
            <a:endParaRPr lang="en-US" dirty="0">
              <a:solidFill>
                <a:srgbClr val="FF0000"/>
              </a:solidFill>
            </a:endParaRPr>
          </a:p>
        </p:txBody>
      </p:sp>
      <p:sp>
        <p:nvSpPr>
          <p:cNvPr id="3" name="Title 2"/>
          <p:cNvSpPr>
            <a:spLocks noGrp="1"/>
          </p:cNvSpPr>
          <p:nvPr>
            <p:ph type="title"/>
          </p:nvPr>
        </p:nvSpPr>
        <p:spPr/>
        <p:txBody>
          <a:bodyPr/>
          <a:lstStyle/>
          <a:p>
            <a:r>
              <a:rPr lang="en-US" dirty="0" smtClean="0"/>
              <a:t>Accessing the Folder  </a:t>
            </a:r>
            <a:endParaRPr lang="en-US" dirty="0"/>
          </a:p>
        </p:txBody>
      </p:sp>
      <p:pic>
        <p:nvPicPr>
          <p:cNvPr id="5123" name="Picture 3"/>
          <p:cNvPicPr>
            <a:picLocks noChangeAspect="1" noChangeArrowheads="1"/>
          </p:cNvPicPr>
          <p:nvPr/>
        </p:nvPicPr>
        <p:blipFill>
          <a:blip r:embed="rId3" cstate="print"/>
          <a:srcRect/>
          <a:stretch>
            <a:fillRect/>
          </a:stretch>
        </p:blipFill>
        <p:spPr bwMode="auto">
          <a:xfrm>
            <a:off x="6541476" y="658806"/>
            <a:ext cx="4900247" cy="3265003"/>
          </a:xfrm>
          <a:prstGeom prst="rect">
            <a:avLst/>
          </a:prstGeom>
          <a:ln>
            <a:noFill/>
          </a:ln>
          <a:effectLst>
            <a:outerShdw blurRad="292100" dist="139700" dir="2700000" algn="tl" rotWithShape="0">
              <a:srgbClr val="333333">
                <a:alpha val="65000"/>
              </a:srgbClr>
            </a:outerShdw>
          </a:effectLst>
        </p:spPr>
      </p:pic>
      <p:pic>
        <p:nvPicPr>
          <p:cNvPr id="5124" name="Picture 4"/>
          <p:cNvPicPr>
            <a:picLocks noChangeAspect="1" noChangeArrowheads="1"/>
          </p:cNvPicPr>
          <p:nvPr/>
        </p:nvPicPr>
        <p:blipFill>
          <a:blip r:embed="rId4" cstate="print"/>
          <a:srcRect/>
          <a:stretch>
            <a:fillRect/>
          </a:stretch>
        </p:blipFill>
        <p:spPr bwMode="auto">
          <a:xfrm>
            <a:off x="597894" y="3915516"/>
            <a:ext cx="3716197" cy="266649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8182708" y="4325815"/>
            <a:ext cx="3130062" cy="1477328"/>
          </a:xfrm>
          <a:prstGeom prst="rect">
            <a:avLst/>
          </a:prstGeom>
          <a:noFill/>
        </p:spPr>
        <p:txBody>
          <a:bodyPr wrap="square" rtlCol="0">
            <a:spAutoFit/>
          </a:bodyPr>
          <a:lstStyle/>
          <a:p>
            <a:r>
              <a:rPr lang="en-US" i="1" u="none" dirty="0" smtClean="0">
                <a:latin typeface="+mn-lt"/>
              </a:rPr>
              <a:t>“I guess maybe I didn’t listen to the rule. I was double-clicking, is that right?” </a:t>
            </a:r>
          </a:p>
          <a:p>
            <a:r>
              <a:rPr lang="en-US" u="none" dirty="0" smtClean="0">
                <a:latin typeface="+mn-lt"/>
              </a:rPr>
              <a:t>	</a:t>
            </a:r>
          </a:p>
          <a:p>
            <a:r>
              <a:rPr lang="en-US" u="none" dirty="0" smtClean="0">
                <a:latin typeface="+mn-lt"/>
              </a:rPr>
              <a:t>		    - Harold </a:t>
            </a:r>
          </a:p>
        </p:txBody>
      </p:sp>
      <p:sp>
        <p:nvSpPr>
          <p:cNvPr id="8" name="TextBox 7"/>
          <p:cNvSpPr txBox="1"/>
          <p:nvPr/>
        </p:nvSpPr>
        <p:spPr>
          <a:xfrm>
            <a:off x="4643438" y="4186238"/>
            <a:ext cx="2828925" cy="369332"/>
          </a:xfrm>
          <a:prstGeom prst="rect">
            <a:avLst/>
          </a:prstGeom>
          <a:noFill/>
        </p:spPr>
        <p:txBody>
          <a:bodyPr wrap="square" rtlCol="0">
            <a:spAutoFit/>
          </a:bodyPr>
          <a:lstStyle/>
          <a:p>
            <a:pPr algn="just"/>
            <a:r>
              <a:rPr lang="en-US" u="none" dirty="0" smtClean="0">
                <a:latin typeface="+mn-lt"/>
              </a:rPr>
              <a:t> </a:t>
            </a:r>
          </a:p>
        </p:txBody>
      </p:sp>
      <p:sp>
        <p:nvSpPr>
          <p:cNvPr id="9" name="TextBox 8"/>
          <p:cNvSpPr txBox="1"/>
          <p:nvPr/>
        </p:nvSpPr>
        <p:spPr>
          <a:xfrm>
            <a:off x="4671150" y="4551307"/>
            <a:ext cx="3130062" cy="923330"/>
          </a:xfrm>
          <a:prstGeom prst="rect">
            <a:avLst/>
          </a:prstGeom>
          <a:noFill/>
        </p:spPr>
        <p:txBody>
          <a:bodyPr wrap="square" rtlCol="0">
            <a:spAutoFit/>
          </a:bodyPr>
          <a:lstStyle/>
          <a:p>
            <a:r>
              <a:rPr lang="en-US" i="1" u="none" dirty="0" smtClean="0">
                <a:latin typeface="+mn-lt"/>
              </a:rPr>
              <a:t>“You want me to drag, but I can’t get to the desktop”</a:t>
            </a:r>
          </a:p>
          <a:p>
            <a:r>
              <a:rPr lang="en-US" u="none" dirty="0" smtClean="0">
                <a:latin typeface="+mn-lt"/>
              </a:rPr>
              <a:t>		- Julian </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Keynote &amp;#x0D;&amp;#x0A;Presentation Template&amp;quot;&quot;/&gt;&lt;property id=&quot;20307&quot; value=&quot;262&quot;/&gt;&lt;/object&gt;&lt;object type=&quot;3&quot; unique_id=&quot;10005&quot;&gt;&lt;property id=&quot;20148&quot; value=&quot;5&quot;/&gt;&lt;property id=&quot;20300&quot; value=&quot;Slide 2 - &amp;quot;Which Template Do I Use?&amp;quot;&quot;/&gt;&lt;property id=&quot;20307&quot; value=&quot;435&quot;/&gt;&lt;/object&gt;&lt;object type=&quot;3&quot; unique_id=&quot;10006&quot;&gt;&lt;property id=&quot;20148&quot; value=&quot;5&quot;/&gt;&lt;property id=&quot;20300&quot; value=&quot;Slide 3 - &amp;quot;Title Slide&amp;quot;&quot;/&gt;&lt;property id=&quot;20307&quot; value=&quot;423&quot;/&gt;&lt;/object&gt;&lt;object type=&quot;3&quot; unique_id=&quot;10007&quot;&gt;&lt;property id=&quot;20148&quot; value=&quot;5&quot;/&gt;&lt;property id=&quot;20300&quot; value=&quot;Slide 4&quot;/&gt;&lt;property id=&quot;20307&quot; value=&quot;296&quot;/&gt;&lt;/object&gt;&lt;object type=&quot;3&quot; unique_id=&quot;10008&quot;&gt;&lt;property id=&quot;20148&quot; value=&quot;5&quot;/&gt;&lt;property id=&quot;20300&quot; value=&quot;Slide 5 - &amp;quot;Presentation Guidelines&amp;quot;&quot;/&gt;&lt;property id=&quot;20307&quot; value=&quot;266&quot;/&gt;&lt;/object&gt;&lt;object type=&quot;3&quot; unique_id=&quot;10009&quot;&gt;&lt;property id=&quot;20148&quot; value=&quot;5&quot;/&gt;&lt;property id=&quot;20300&quot; value=&quot;Slide 6 - &amp;quot;Bullet Guidelines&amp;quot;&quot;/&gt;&lt;property id=&quot;20307&quot; value=&quot;317&quot;/&gt;&lt;/object&gt;&lt;object type=&quot;3&quot; unique_id=&quot;10010&quot;&gt;&lt;property id=&quot;20148&quot; value=&quot;5&quot;/&gt;&lt;property id=&quot;20300&quot; value=&quot;Slide 7 - &amp;quot;Slide Transition Guidelines&amp;quot;&quot;/&gt;&lt;property id=&quot;20307&quot; value=&quot;271&quot;/&gt;&lt;/object&gt;&lt;object type=&quot;3&quot; unique_id=&quot;10011&quot;&gt;&lt;property id=&quot;20148&quot; value=&quot;5&quot;/&gt;&lt;property id=&quot;20300&quot; value=&quot;Slide 8&quot;/&gt;&lt;property id=&quot;20307&quot; value=&quot;426&quot;/&gt;&lt;/object&gt;&lt;object type=&quot;3&quot; unique_id=&quot;10012&quot;&gt;&lt;property id=&quot;20148&quot; value=&quot;5&quot;/&gt;&lt;property id=&quot;20300&quot; value=&quot;Slide 9 - &amp;quot;Migrating Existing File to New Template&amp;quot;&quot;/&gt;&lt;property id=&quot;20307&quot; value=&quot;392&quot;/&gt;&lt;/object&gt;&lt;object type=&quot;3&quot; unique_id=&quot;10013&quot;&gt;&lt;property id=&quot;20148&quot; value=&quot;5&quot;/&gt;&lt;property id=&quot;20300&quot; value=&quot;Slide 10 - &amp;quot;Updating a Single Slide to New Layout&amp;quot;&quot;/&gt;&lt;property id=&quot;20307&quot; value=&quot;393&quot;/&gt;&lt;/object&gt;&lt;object type=&quot;3&quot; unique_id=&quot;10014&quot;&gt;&lt;property id=&quot;20148&quot; value=&quot;5&quot;/&gt;&lt;property id=&quot;20300&quot; value=&quot;Slide 11 - &amp;quot;Additional Tips to Apply New Template&amp;quot;&quot;/&gt;&lt;property id=&quot;20307&quot; value=&quot;394&quot;/&gt;&lt;/object&gt;&lt;object type=&quot;3&quot; unique_id=&quot;10015&quot;&gt;&lt;property id=&quot;20148&quot; value=&quot;5&quot;/&gt;&lt;property id=&quot;20300&quot; value=&quot;Slide 12 - &amp;quot;Additional Tips to Apply New Template&amp;quot;&quot;/&gt;&lt;property id=&quot;20307&quot; value=&quot;397&quot;/&gt;&lt;/object&gt;&lt;object type=&quot;3&quot; unique_id=&quot;10016&quot;&gt;&lt;property id=&quot;20148&quot; value=&quot;5&quot;/&gt;&lt;property id=&quot;20300&quot; value=&quot;Slide 13&quot;/&gt;&lt;property id=&quot;20307&quot; value=&quot;405&quot;/&gt;&lt;/object&gt;&lt;object type=&quot;3&quot; unique_id=&quot;10017&quot;&gt;&lt;property id=&quot;20148&quot; value=&quot;5&quot;/&gt;&lt;property id=&quot;20300&quot; value=&quot;Slide 14&quot;/&gt;&lt;property id=&quot;20307&quot; value=&quot;432&quot;/&gt;&lt;/object&gt;&lt;object type=&quot;3&quot; unique_id=&quot;10018&quot;&gt;&lt;property id=&quot;20148&quot; value=&quot;5&quot;/&gt;&lt;property id=&quot;20300&quot; value=&quot;Slide 15&quot;/&gt;&lt;property id=&quot;20307&quot; value=&quot;433&quot;/&gt;&lt;/object&gt;&lt;object type=&quot;3&quot; unique_id=&quot;10019&quot;&gt;&lt;property id=&quot;20148&quot; value=&quot;5&quot;/&gt;&lt;property id=&quot;20300&quot; value=&quot;Slide 16&quot;/&gt;&lt;property id=&quot;20307&quot; value=&quot;434&quot;/&gt;&lt;/object&gt;&lt;object type=&quot;3&quot; unique_id=&quot;10020&quot;&gt;&lt;property id=&quot;20148&quot; value=&quot;5&quot;/&gt;&lt;property id=&quot;20300&quot; value=&quot;Slide 17&quot;/&gt;&lt;property id=&quot;20307&quot; value=&quot;431&quot;/&gt;&lt;/object&gt;&lt;object type=&quot;3&quot; unique_id=&quot;10021&quot;&gt;&lt;property id=&quot;20148&quot; value=&quot;5&quot;/&gt;&lt;property id=&quot;20300&quot; value=&quot;Slide 18 - &amp;quot;Box Styles&amp;quot;&quot;/&gt;&lt;property id=&quot;20307&quot; value=&quot;279&quot;/&gt;&lt;/object&gt;&lt;object type=&quot;3&quot; unique_id=&quot;10022&quot;&gt;&lt;property id=&quot;20148&quot; value=&quot;5&quot;/&gt;&lt;property id=&quot;20300&quot; value=&quot;Slide 19 - &amp;quot;Arrow and Line Styles&amp;quot;&quot;/&gt;&lt;property id=&quot;20307&quot; value=&quot;378&quot;/&gt;&lt;/object&gt;&lt;object type=&quot;3&quot; unique_id=&quot;10023&quot;&gt;&lt;property id=&quot;20148&quot; value=&quot;5&quot;/&gt;&lt;property id=&quot;20300&quot; value=&quot;Slide 20&quot;/&gt;&lt;property id=&quot;20307&quot; value=&quot;436&quot;/&gt;&lt;/object&gt;&lt;object type=&quot;3&quot; unique_id=&quot;10024&quot;&gt;&lt;property id=&quot;20148&quot; value=&quot;5&quot;/&gt;&lt;property id=&quot;20300&quot; value=&quot;Slide 21&quot;/&gt;&lt;property id=&quot;20307&quot; value=&quot;437&quot;/&gt;&lt;/object&gt;&lt;object type=&quot;3&quot; unique_id=&quot;10025&quot;&gt;&lt;property id=&quot;20148&quot; value=&quot;5&quot;/&gt;&lt;property id=&quot;20300&quot; value=&quot;Slide 22 - &amp;quot;Slides with Two Columns&amp;quot;&quot;/&gt;&lt;property id=&quot;20307&quot; value=&quot;404&quot;/&gt;&lt;/object&gt;&lt;object type=&quot;3&quot; unique_id=&quot;10026&quot;&gt;&lt;property id=&quot;20148&quot; value=&quot;5&quot;/&gt;&lt;property id=&quot;20300&quot; value=&quot;Slide 23 - &amp;quot;Slides with Tables&amp;quot;&quot;/&gt;&lt;property id=&quot;20307&quot; value=&quot;414&quot;/&gt;&lt;/object&gt;&lt;object type=&quot;3&quot; unique_id=&quot;10027&quot;&gt;&lt;property id=&quot;20148&quot; value=&quot;5&quot;/&gt;&lt;property id=&quot;20300&quot; value=&quot;Slide 24 - &amp;quot;Chart Color Palette&amp;quot;&quot;/&gt;&lt;property id=&quot;20307&quot; value=&quot;358&quot;/&gt;&lt;/object&gt;&lt;object type=&quot;3&quot; unique_id=&quot;10028&quot;&gt;&lt;property id=&quot;20148&quot; value=&quot;5&quot;/&gt;&lt;property id=&quot;20300&quot; value=&quot;Slide 25 - &amp;quot;Bar Chart Style &amp;quot;&quot;/&gt;&lt;property id=&quot;20307&quot; value=&quot;438&quot;/&gt;&lt;/object&gt;&lt;object type=&quot;3&quot; unique_id=&quot;10029&quot;&gt;&lt;property id=&quot;20148&quot; value=&quot;5&quot;/&gt;&lt;property id=&quot;20300&quot; value=&quot;Slide 26 - &amp;quot;Pie Chart Style &amp;quot;&quot;/&gt;&lt;property id=&quot;20307&quot; value=&quot;439&quot;/&gt;&lt;/object&gt;&lt;object type=&quot;3&quot; unique_id=&quot;10030&quot;&gt;&lt;property id=&quot;20148&quot; value=&quot;5&quot;/&gt;&lt;property id=&quot;20300&quot; value=&quot;Slide 27&quot;/&gt;&lt;property id=&quot;20307&quot; value=&quot;440&quot;/&gt;&lt;/object&gt;&lt;object type=&quot;3&quot; unique_id=&quot;10031&quot;&gt;&lt;property id=&quot;20148&quot; value=&quot;5&quot;/&gt;&lt;property id=&quot;20300&quot; value=&quot;Slide 28&quot;/&gt;&lt;property id=&quot;20307&quot; value=&quot;441&quot;/&gt;&lt;/object&gt;&lt;object type=&quot;3&quot; unique_id=&quot;10032&quot;&gt;&lt;property id=&quot;20148&quot; value=&quot;5&quot;/&gt;&lt;property id=&quot;20300&quot; value=&quot;Slide 29&quot;/&gt;&lt;property id=&quot;20307&quot; value=&quot;442&quot;/&gt;&lt;/object&gt;&lt;object type=&quot;3&quot; unique_id=&quot;10033&quot;&gt;&lt;property id=&quot;20148&quot; value=&quot;5&quot;/&gt;&lt;property id=&quot;20300&quot; value=&quot;Slide 30&quot;/&gt;&lt;property id=&quot;20307&quot; value=&quot;443&quot;/&gt;&lt;/object&gt;&lt;object type=&quot;3&quot; unique_id=&quot;10034&quot;&gt;&lt;property id=&quot;20148&quot; value=&quot;5&quot;/&gt;&lt;property id=&quot;20300&quot; value=&quot;Slide 31&quot;/&gt;&lt;property id=&quot;20307&quot; value=&quot;444&quot;/&gt;&lt;/object&gt;&lt;object type=&quot;3&quot; unique_id=&quot;10563&quot;&gt;&lt;property id=&quot;20148&quot; value=&quot;5&quot;/&gt;&lt;property id=&quot;20300&quot; value=&quot;Slide 32&quot;/&gt;&lt;property id=&quot;20307&quot; value=&quot;445&quot;/&gt;&lt;/object&gt;&lt;/object&gt;&lt;/object&gt;&lt;/database&gt;"/>
  <p:tag name="SECTOMILLISECCONVERTED" val="1"/>
</p:tagLst>
</file>

<file path=ppt/theme/theme1.xml><?xml version="1.0" encoding="utf-8"?>
<a:theme xmlns:a="http://schemas.openxmlformats.org/drawingml/2006/main" name="Citrix_Corporate_Template">
  <a:themeElements>
    <a:clrScheme name="Citrix Keynote Colors">
      <a:dk1>
        <a:srgbClr val="3E4554"/>
      </a:dk1>
      <a:lt1>
        <a:srgbClr val="FFFFFF"/>
      </a:lt1>
      <a:dk2>
        <a:srgbClr val="0040A8"/>
      </a:dk2>
      <a:lt2>
        <a:srgbClr val="478DFF"/>
      </a:lt2>
      <a:accent1>
        <a:srgbClr val="0175B0"/>
      </a:accent1>
      <a:accent2>
        <a:srgbClr val="772432"/>
      </a:accent2>
      <a:accent3>
        <a:srgbClr val="CE8E00"/>
      </a:accent3>
      <a:accent4>
        <a:srgbClr val="007934"/>
      </a:accent4>
      <a:accent5>
        <a:srgbClr val="008B95"/>
      </a:accent5>
      <a:accent6>
        <a:srgbClr val="E7A300"/>
      </a:accent6>
      <a:hlink>
        <a:srgbClr val="FFB001"/>
      </a:hlink>
      <a:folHlink>
        <a:srgbClr val="616C8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B95"/>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5400" algn="ctr">
          <a:solidFill>
            <a:srgbClr val="008B95"/>
          </a:solidFill>
          <a:round/>
          <a:headEnd/>
          <a:tailEnd type="triangle" w="lg" len="lg"/>
        </a:ln>
      </a:spPr>
      <a:bodyPr/>
      <a:lstStyle/>
    </a:lnDef>
    <a:txDef>
      <a:spPr>
        <a:noFill/>
      </a:spPr>
      <a:bodyPr wrap="square" rtlCol="0">
        <a:spAutoFit/>
      </a:bodyPr>
      <a:lstStyle>
        <a:defPPr>
          <a:defRPr dirty="0" smtClean="0">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CC0000"/>
        </a:accent1>
        <a:accent2>
          <a:srgbClr val="003399"/>
        </a:accent2>
        <a:accent3>
          <a:srgbClr val="FFFFFF"/>
        </a:accent3>
        <a:accent4>
          <a:srgbClr val="000000"/>
        </a:accent4>
        <a:accent5>
          <a:srgbClr val="E2AAAA"/>
        </a:accent5>
        <a:accent6>
          <a:srgbClr val="002D8A"/>
        </a:accent6>
        <a:hlink>
          <a:srgbClr val="FFB400"/>
        </a:hlink>
        <a:folHlink>
          <a:srgbClr val="99CC00"/>
        </a:folHlink>
      </a:clrScheme>
      <a:clrMap bg1="lt1" tx1="dk1" bg2="lt2" tx2="dk2" accent1="accent1" accent2="accent2" accent3="accent3" accent4="accent4" accent5="accent5" accent6="accent6" hlink="hlink" folHlink="folHlink"/>
    </a:extraClrScheme>
    <a:extraClrScheme>
      <a:clrScheme name="Citrix Main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trix Main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trix Main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trix Main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trix Main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trix Main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trix Main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trix Main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trix Main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trix Main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trix Main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trix Main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itrix Main Design 13">
        <a:dk1>
          <a:srgbClr val="000000"/>
        </a:dk1>
        <a:lt1>
          <a:srgbClr val="FFFFFF"/>
        </a:lt1>
        <a:dk2>
          <a:srgbClr val="000000"/>
        </a:dk2>
        <a:lt2>
          <a:srgbClr val="808080"/>
        </a:lt2>
        <a:accent1>
          <a:srgbClr val="CC0000"/>
        </a:accent1>
        <a:accent2>
          <a:srgbClr val="003399"/>
        </a:accent2>
        <a:accent3>
          <a:srgbClr val="FFFFFF"/>
        </a:accent3>
        <a:accent4>
          <a:srgbClr val="000000"/>
        </a:accent4>
        <a:accent5>
          <a:srgbClr val="E2AAAA"/>
        </a:accent5>
        <a:accent6>
          <a:srgbClr val="002D8A"/>
        </a:accent6>
        <a:hlink>
          <a:srgbClr val="FFB400"/>
        </a:hlink>
        <a:folHlink>
          <a:srgbClr val="99CC00"/>
        </a:folHlink>
      </a:clrScheme>
      <a:clrMap bg1="lt1" tx1="dk1" bg2="lt2" tx2="dk2" accent1="accent1" accent2="accent2" accent3="accent3" accent4="accent4" accent5="accent5" accent6="accent6" hlink="hlink" folHlink="folHlink"/>
    </a:extraClrScheme>
    <a:extraClrScheme>
      <a:clrScheme name="Citrix Main Design 14">
        <a:dk1>
          <a:srgbClr val="000000"/>
        </a:dk1>
        <a:lt1>
          <a:srgbClr val="FFFFFF"/>
        </a:lt1>
        <a:dk2>
          <a:srgbClr val="000000"/>
        </a:dk2>
        <a:lt2>
          <a:srgbClr val="808080"/>
        </a:lt2>
        <a:accent1>
          <a:srgbClr val="0046AD"/>
        </a:accent1>
        <a:accent2>
          <a:srgbClr val="0098DB"/>
        </a:accent2>
        <a:accent3>
          <a:srgbClr val="FFFFFF"/>
        </a:accent3>
        <a:accent4>
          <a:srgbClr val="000000"/>
        </a:accent4>
        <a:accent5>
          <a:srgbClr val="AAB0D3"/>
        </a:accent5>
        <a:accent6>
          <a:srgbClr val="0089C6"/>
        </a:accent6>
        <a:hlink>
          <a:srgbClr val="FFB612"/>
        </a:hlink>
        <a:folHlink>
          <a:srgbClr val="7AB800"/>
        </a:folHlink>
      </a:clrScheme>
      <a:clrMap bg1="lt1" tx1="dk1" bg2="lt2" tx2="dk2" accent1="accent1" accent2="accent2" accent3="accent3" accent4="accent4" accent5="accent5" accent6="accent6" hlink="hlink" folHlink="folHlink"/>
    </a:extraClrScheme>
    <a:extraClrScheme>
      <a:clrScheme name="Citrix Main Design 15">
        <a:dk1>
          <a:srgbClr val="000000"/>
        </a:dk1>
        <a:lt1>
          <a:srgbClr val="FFFFFF"/>
        </a:lt1>
        <a:dk2>
          <a:srgbClr val="000000"/>
        </a:dk2>
        <a:lt2>
          <a:srgbClr val="737B87"/>
        </a:lt2>
        <a:accent1>
          <a:srgbClr val="0046AD"/>
        </a:accent1>
        <a:accent2>
          <a:srgbClr val="0098DB"/>
        </a:accent2>
        <a:accent3>
          <a:srgbClr val="FFFFFF"/>
        </a:accent3>
        <a:accent4>
          <a:srgbClr val="000000"/>
        </a:accent4>
        <a:accent5>
          <a:srgbClr val="AAB0D3"/>
        </a:accent5>
        <a:accent6>
          <a:srgbClr val="0089C6"/>
        </a:accent6>
        <a:hlink>
          <a:srgbClr val="FFB612"/>
        </a:hlink>
        <a:folHlink>
          <a:srgbClr val="7AB800"/>
        </a:folHlink>
      </a:clrScheme>
      <a:clrMap bg1="lt1" tx1="dk1" bg2="lt2" tx2="dk2" accent1="accent1" accent2="accent2" accent3="accent3" accent4="accent4" accent5="accent5" accent6="accent6" hlink="hlink" folHlink="folHlink"/>
    </a:extraClrScheme>
    <a:extraClrScheme>
      <a:clrScheme name="Citrix Main Design 16">
        <a:dk1>
          <a:srgbClr val="000000"/>
        </a:dk1>
        <a:lt1>
          <a:srgbClr val="FFFFFF"/>
        </a:lt1>
        <a:dk2>
          <a:srgbClr val="000000"/>
        </a:dk2>
        <a:lt2>
          <a:srgbClr val="616C85"/>
        </a:lt2>
        <a:accent1>
          <a:srgbClr val="0046AD"/>
        </a:accent1>
        <a:accent2>
          <a:srgbClr val="0098DB"/>
        </a:accent2>
        <a:accent3>
          <a:srgbClr val="FFFFFF"/>
        </a:accent3>
        <a:accent4>
          <a:srgbClr val="000000"/>
        </a:accent4>
        <a:accent5>
          <a:srgbClr val="AAB0D3"/>
        </a:accent5>
        <a:accent6>
          <a:srgbClr val="0089C6"/>
        </a:accent6>
        <a:hlink>
          <a:srgbClr val="FFB612"/>
        </a:hlink>
        <a:folHlink>
          <a:srgbClr val="7AB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41863</TotalTime>
  <Words>2266</Words>
  <Application>Microsoft Office PowerPoint</Application>
  <PresentationFormat>Custom</PresentationFormat>
  <Paragraphs>248</Paragraphs>
  <Slides>35</Slides>
  <Notes>14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Citrix_Corporate_Template</vt:lpstr>
      <vt:lpstr>G2P Android Tablet  Usability Test Findings</vt:lpstr>
      <vt:lpstr>Overview</vt:lpstr>
      <vt:lpstr>Methodology – RITE Method  </vt:lpstr>
      <vt:lpstr>Task 1: “How would you access your work computer from your Android tablet?”</vt:lpstr>
      <vt:lpstr>Connecting to the Host </vt:lpstr>
      <vt:lpstr>Gestures </vt:lpstr>
      <vt:lpstr>“Scale To Fit”</vt:lpstr>
      <vt:lpstr>Task 2: Accessing Files, Pan and Scan, Drag and Drop</vt:lpstr>
      <vt:lpstr>Accessing the Folder  </vt:lpstr>
      <vt:lpstr>Drag: Folders and Windows </vt:lpstr>
      <vt:lpstr>Task 3: Typing/Attaching Files </vt:lpstr>
      <vt:lpstr>Keyboard</vt:lpstr>
      <vt:lpstr>Attaching Photos</vt:lpstr>
      <vt:lpstr>Attaching Photos </vt:lpstr>
      <vt:lpstr>Typing </vt:lpstr>
      <vt:lpstr>Task 4: Multi-Tasking</vt:lpstr>
      <vt:lpstr>Multi Tasking with Notification  </vt:lpstr>
      <vt:lpstr>Multi-Tasking without Notification</vt:lpstr>
      <vt:lpstr>Task 5: Scrolling/Copy/Paste </vt:lpstr>
      <vt:lpstr>Scrolling Gesture Change </vt:lpstr>
      <vt:lpstr>Scrolling Key Takeaways   </vt:lpstr>
      <vt:lpstr>Highlighting  </vt:lpstr>
      <vt:lpstr>Copy and Paste Gesture Change </vt:lpstr>
      <vt:lpstr>Copy and Paste Key Takeaways  </vt:lpstr>
      <vt:lpstr>Closing the Document </vt:lpstr>
      <vt:lpstr>Task 6: Disconnect</vt:lpstr>
      <vt:lpstr>Disconnecting  </vt:lpstr>
      <vt:lpstr>My Computers Page </vt:lpstr>
      <vt:lpstr>Gestures </vt:lpstr>
      <vt:lpstr>Gesture Scheme A  </vt:lpstr>
      <vt:lpstr>Gestures Scheme C  </vt:lpstr>
      <vt:lpstr>Wins </vt:lpstr>
      <vt:lpstr>Overall Key Takeaways </vt:lpstr>
      <vt:lpstr>Recommendations</vt:lpstr>
      <vt:lpstr>Next Steps </vt:lpstr>
    </vt:vector>
  </TitlesOfParts>
  <Company>Citrix</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Citrix PowerPoint Master (Widescreen) April 2007</dc:title>
  <dc:creator>Marisa Serapio</dc:creator>
  <cp:lastModifiedBy>amber.brown</cp:lastModifiedBy>
  <cp:revision>2958</cp:revision>
  <dcterms:created xsi:type="dcterms:W3CDTF">2011-08-11T04:39:40Z</dcterms:created>
  <dcterms:modified xsi:type="dcterms:W3CDTF">2011-08-11T14:42:36Z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0x010100D8AABB61263BB145AD323479D96B5AB9</vt:lpwstr>
  </property>
</Properties>
</file>